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0" roundtripDataSignature="AMtx7mj1G/X55nbozIzUozay+ZHrm3+zl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546" autoAdjust="0"/>
    <p:restoredTop sz="94660"/>
  </p:normalViewPr>
  <p:slideViewPr>
    <p:cSldViewPr snapToGrid="0">
      <p:cViewPr varScale="1">
        <p:scale>
          <a:sx n="80" d="100"/>
          <a:sy n="80" d="100"/>
        </p:scale>
        <p:origin x="1036" y="6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61"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s>
</file>

<file path=ppt/media/image1.jpg>
</file>

<file path=ppt/media/image10.jpg>
</file>

<file path=ppt/media/image11.jpg>
</file>

<file path=ppt/media/image12.png>
</file>

<file path=ppt/media/image13.jpg>
</file>

<file path=ppt/media/image14.png>
</file>

<file path=ppt/media/image2.jpg>
</file>

<file path=ppt/media/image3.png>
</file>

<file path=ppt/media/image4.jpg>
</file>

<file path=ppt/media/image5.jpg>
</file>

<file path=ppt/media/image6.png>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092572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 name="Google Shape;91;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310908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7087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1" name="Google Shape;181;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75507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06694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0" name="Google Shape;200;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511289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9" name="Google Shape;209;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48187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16965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 name="Google Shape;227;p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p1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extLst>
      <p:ext uri="{BB962C8B-B14F-4D97-AF65-F5344CB8AC3E}">
        <p14:creationId xmlns:p14="http://schemas.microsoft.com/office/powerpoint/2010/main" val="2115942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7" name="Google Shape;237;p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59673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483097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5881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 name="Google Shape;100;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501694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4" name="Google Shape;264;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880305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3" name="Google Shape;273;p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627171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2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2" name="Google Shape;282;p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47345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p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38518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2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0" name="Google Shape;300;p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9104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2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0009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2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7" name="Google Shape;317;p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85619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6" name="Google Shape;326;p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269381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2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5" name="Google Shape;335;p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8582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2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3" name="Google Shape;343;p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18324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860678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3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p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81099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3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1" name="Google Shape;361;p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50039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3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0" name="Google Shape;370;p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465083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p3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9" name="Google Shape;379;p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36684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3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8" name="Google Shape;388;p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325373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3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p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833371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6" name="Google Shape;406;p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111698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p3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5" name="Google Shape;415;p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02046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4" name="Google Shape;424;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78413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p3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3" name="Google Shape;433;p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0527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586367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2" name="Google Shape;442;p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44851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p4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1" name="Google Shape;451;p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62520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p4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2" name="Google Shape;462;p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68243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p4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1" name="Google Shape;471;p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916866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p4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0" name="Google Shape;480;p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7707043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9" name="Google Shape;489;p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356032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p4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8" name="Google Shape;498;p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991240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7" name="Google Shape;507;p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2176764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p4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6" name="Google Shape;516;p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55212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p4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6" name="Google Shape;546;p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50263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 name="Google Shape;127;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958779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p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5" name="Google Shape;555;p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260245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p5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4" name="Google Shape;564;p5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2349491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p5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4" name="Google Shape;574;p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758139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p5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4" name="Google Shape;584;p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4185565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p5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3" name="Google Shape;593;p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7427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 name="Google Shape;136;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82855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53779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328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934022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5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406400" algn="l">
              <a:spcBef>
                <a:spcPts val="560"/>
              </a:spcBef>
              <a:spcAft>
                <a:spcPts val="0"/>
              </a:spcAft>
              <a:buClr>
                <a:schemeClr val="dk1"/>
              </a:buClr>
              <a:buSzPts val="2800"/>
              <a:buChar char="–"/>
              <a:defRPr sz="2800"/>
            </a:lvl2pPr>
            <a:lvl3pPr marL="1371600" lvl="2" indent="-406400" algn="l">
              <a:spcBef>
                <a:spcPts val="560"/>
              </a:spcBef>
              <a:spcAft>
                <a:spcPts val="0"/>
              </a:spcAft>
              <a:buClr>
                <a:schemeClr val="dk1"/>
              </a:buClr>
              <a:buSzPts val="2800"/>
              <a:buChar char="•"/>
              <a:defRPr sz="2800"/>
            </a:lvl3pPr>
            <a:lvl4pPr marL="1828800" lvl="3" indent="-406400" algn="l">
              <a:spcBef>
                <a:spcPts val="560"/>
              </a:spcBef>
              <a:spcAft>
                <a:spcPts val="0"/>
              </a:spcAft>
              <a:buClr>
                <a:schemeClr val="dk1"/>
              </a:buClr>
              <a:buSzPts val="2800"/>
              <a:buChar char="–"/>
              <a:defRPr sz="2800"/>
            </a:lvl4pPr>
            <a:lvl5pPr marL="2286000" lvl="4" indent="-406400" algn="l">
              <a:spcBef>
                <a:spcPts val="560"/>
              </a:spcBef>
              <a:spcAft>
                <a:spcPts val="0"/>
              </a:spcAft>
              <a:buClr>
                <a:schemeClr val="dk1"/>
              </a:buClr>
              <a:buSzPts val="2800"/>
              <a:buChar char="»"/>
              <a:defRPr sz="2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7" name="Google Shape;17;p5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5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5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grpSp>
        <p:nvGrpSpPr>
          <p:cNvPr id="20" name="Google Shape;20;p56"/>
          <p:cNvGrpSpPr/>
          <p:nvPr/>
        </p:nvGrpSpPr>
        <p:grpSpPr>
          <a:xfrm>
            <a:off x="405729" y="462858"/>
            <a:ext cx="8281071" cy="832542"/>
            <a:chOff x="405729" y="462858"/>
            <a:chExt cx="8281071" cy="551383"/>
          </a:xfrm>
        </p:grpSpPr>
        <p:sp>
          <p:nvSpPr>
            <p:cNvPr id="21" name="Google Shape;21;p56"/>
            <p:cNvSpPr/>
            <p:nvPr/>
          </p:nvSpPr>
          <p:spPr>
            <a:xfrm>
              <a:off x="405729" y="462858"/>
              <a:ext cx="8281071" cy="548521"/>
            </a:xfrm>
            <a:prstGeom prst="roundRect">
              <a:avLst>
                <a:gd name="adj" fmla="val 9389"/>
              </a:avLst>
            </a:prstGeom>
            <a:gradFill>
              <a:gsLst>
                <a:gs pos="0">
                  <a:srgbClr val="FFFFFF"/>
                </a:gs>
                <a:gs pos="100000">
                  <a:srgbClr val="FFFFFF"/>
                </a:gs>
              </a:gsLst>
              <a:lin ang="5400000" scaled="0"/>
            </a:gradFill>
            <a:ln w="114300" cap="flat" cmpd="thickThin">
              <a:solidFill>
                <a:srgbClr val="D4A940"/>
              </a:solidFill>
              <a:prstDash val="solid"/>
              <a:round/>
              <a:headEnd type="none" w="sm" len="sm"/>
              <a:tailEnd type="none" w="sm" len="sm"/>
            </a:ln>
          </p:spPr>
          <p:txBody>
            <a:bodyPr spcFirstLastPara="1" wrap="square" lIns="91425" tIns="45700" rIns="91425" bIns="45700" anchor="ctr" anchorCtr="0">
              <a:spAutoFit/>
            </a:bodyPr>
            <a:lstStyle/>
            <a:p>
              <a:pPr marL="88900" marR="0" lvl="0" indent="0" algn="ctr" rtl="0">
                <a:spcBef>
                  <a:spcPts val="0"/>
                </a:spcBef>
                <a:spcAft>
                  <a:spcPts val="0"/>
                </a:spcAft>
                <a:buClr>
                  <a:schemeClr val="dk1"/>
                </a:buClr>
                <a:buSzPts val="2800"/>
                <a:buFont typeface="Arial"/>
                <a:buNone/>
              </a:pPr>
              <a:endParaRPr sz="2800" b="1" i="0" u="none" strike="noStrike" cap="none">
                <a:solidFill>
                  <a:srgbClr val="FFFF00"/>
                </a:solidFill>
                <a:latin typeface="Times New Roman"/>
                <a:ea typeface="Times New Roman"/>
                <a:cs typeface="Times New Roman"/>
                <a:sym typeface="Times New Roman"/>
              </a:endParaRPr>
            </a:p>
          </p:txBody>
        </p:sp>
        <p:pic>
          <p:nvPicPr>
            <p:cNvPr id="22" name="Google Shape;22;p56"/>
            <p:cNvPicPr preferRelativeResize="0"/>
            <p:nvPr/>
          </p:nvPicPr>
          <p:blipFill rotWithShape="1">
            <a:blip r:embed="rId2">
              <a:alphaModFix/>
            </a:blip>
            <a:srcRect/>
            <a:stretch/>
          </p:blipFill>
          <p:spPr>
            <a:xfrm>
              <a:off x="7848600" y="488237"/>
              <a:ext cx="683678" cy="526004"/>
            </a:xfrm>
            <a:prstGeom prst="flowChartConnector">
              <a:avLst/>
            </a:prstGeom>
            <a:noFill/>
            <a:ln>
              <a:noFill/>
            </a:ln>
          </p:spPr>
        </p:pic>
      </p:grpSp>
      <p:sp>
        <p:nvSpPr>
          <p:cNvPr id="23" name="Google Shape;23;p56"/>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rgbClr val="C00000"/>
              </a:buClr>
              <a:buSzPts val="3600"/>
              <a:buFont typeface="Calibri"/>
              <a:buNone/>
              <a:defRPr sz="3600" b="1">
                <a:solidFill>
                  <a:srgbClr val="C000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7"/>
        <p:cNvGrpSpPr/>
        <p:nvPr/>
      </p:nvGrpSpPr>
      <p:grpSpPr>
        <a:xfrm>
          <a:off x="0" y="0"/>
          <a:ext cx="0" cy="0"/>
          <a:chOff x="0" y="0"/>
          <a:chExt cx="0" cy="0"/>
        </a:xfrm>
      </p:grpSpPr>
      <p:sp>
        <p:nvSpPr>
          <p:cNvPr id="78" name="Google Shape;78;p6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65"/>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0" name="Google Shape;80;p6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6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6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3"/>
        <p:cNvGrpSpPr/>
        <p:nvPr/>
      </p:nvGrpSpPr>
      <p:grpSpPr>
        <a:xfrm>
          <a:off x="0" y="0"/>
          <a:ext cx="0" cy="0"/>
          <a:chOff x="0" y="0"/>
          <a:chExt cx="0" cy="0"/>
        </a:xfrm>
      </p:grpSpPr>
      <p:sp>
        <p:nvSpPr>
          <p:cNvPr id="84" name="Google Shape;84;p66"/>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66"/>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6" name="Google Shape;86;p6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6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6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
        <p:cNvGrpSpPr/>
        <p:nvPr/>
      </p:nvGrpSpPr>
      <p:grpSpPr>
        <a:xfrm>
          <a:off x="0" y="0"/>
          <a:ext cx="0" cy="0"/>
          <a:chOff x="0" y="0"/>
          <a:chExt cx="0" cy="0"/>
        </a:xfrm>
      </p:grpSpPr>
      <p:sp>
        <p:nvSpPr>
          <p:cNvPr id="25" name="Google Shape;25;p57"/>
          <p:cNvSpPr/>
          <p:nvPr/>
        </p:nvSpPr>
        <p:spPr>
          <a:xfrm>
            <a:off x="609600" y="3505200"/>
            <a:ext cx="7924800" cy="2286000"/>
          </a:xfrm>
          <a:prstGeom prst="roundRect">
            <a:avLst>
              <a:gd name="adj" fmla="val 9389"/>
            </a:avLst>
          </a:prstGeom>
          <a:gradFill>
            <a:gsLst>
              <a:gs pos="0">
                <a:srgbClr val="FFFFFF"/>
              </a:gs>
              <a:gs pos="100000">
                <a:srgbClr val="FFFFFF"/>
              </a:gs>
            </a:gsLst>
            <a:lin ang="5400000" scaled="0"/>
          </a:gradFill>
          <a:ln w="114300" cap="flat" cmpd="thickThin">
            <a:solidFill>
              <a:srgbClr val="D4A940"/>
            </a:solidFill>
            <a:prstDash val="solid"/>
            <a:round/>
            <a:headEnd type="none" w="sm" len="sm"/>
            <a:tailEnd type="none" w="sm" len="sm"/>
          </a:ln>
        </p:spPr>
        <p:txBody>
          <a:bodyPr spcFirstLastPara="1" wrap="square" lIns="91425" tIns="45700" rIns="91425" bIns="45700" anchor="ctr" anchorCtr="0">
            <a:spAutoFit/>
          </a:bodyPr>
          <a:lstStyle/>
          <a:p>
            <a:pPr marL="712788" marR="0" lvl="0" indent="-623888" algn="ctr" rtl="1">
              <a:lnSpc>
                <a:spcPct val="90000"/>
              </a:lnSpc>
              <a:spcBef>
                <a:spcPts val="0"/>
              </a:spcBef>
              <a:spcAft>
                <a:spcPts val="0"/>
              </a:spcAft>
              <a:buClr>
                <a:schemeClr val="dk1"/>
              </a:buClr>
              <a:buSzPts val="2800"/>
              <a:buFont typeface="Arial"/>
              <a:buNone/>
            </a:pPr>
            <a:endParaRPr sz="2800" b="1" i="0" u="none" strike="noStrike" cap="none">
              <a:solidFill>
                <a:schemeClr val="dk1"/>
              </a:solidFill>
              <a:latin typeface="Times New Roman"/>
              <a:ea typeface="Times New Roman"/>
              <a:cs typeface="Times New Roman"/>
              <a:sym typeface="Times New Roman"/>
            </a:endParaRPr>
          </a:p>
        </p:txBody>
      </p:sp>
      <p:sp>
        <p:nvSpPr>
          <p:cNvPr id="26" name="Google Shape;26;p57"/>
          <p:cNvSpPr txBox="1">
            <a:spLocks noGrp="1"/>
          </p:cNvSpPr>
          <p:nvPr>
            <p:ph type="subTitle" idx="1"/>
          </p:nvPr>
        </p:nvSpPr>
        <p:spPr>
          <a:xfrm>
            <a:off x="1219200" y="5029200"/>
            <a:ext cx="6400800" cy="685800"/>
          </a:xfrm>
          <a:prstGeom prst="rect">
            <a:avLst/>
          </a:prstGeom>
          <a:noFill/>
          <a:ln>
            <a:noFill/>
          </a:ln>
        </p:spPr>
        <p:txBody>
          <a:bodyPr spcFirstLastPara="1" wrap="square" lIns="91425" tIns="45700" rIns="91425" bIns="45700" anchor="t" anchorCtr="0">
            <a:normAutofit/>
          </a:bodyPr>
          <a:lstStyle>
            <a:lvl1pPr lvl="0" algn="ctr">
              <a:spcBef>
                <a:spcPts val="480"/>
              </a:spcBef>
              <a:spcAft>
                <a:spcPts val="0"/>
              </a:spcAft>
              <a:buClr>
                <a:schemeClr val="dk1"/>
              </a:buClr>
              <a:buSzPts val="2400"/>
              <a:buNone/>
              <a:defRPr sz="2400" b="1">
                <a:solidFill>
                  <a:schemeClr val="dk1"/>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27" name="Google Shape;27;p5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5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30" name="Google Shape;30;p57"/>
          <p:cNvPicPr preferRelativeResize="0"/>
          <p:nvPr/>
        </p:nvPicPr>
        <p:blipFill rotWithShape="1">
          <a:blip r:embed="rId2">
            <a:alphaModFix/>
          </a:blip>
          <a:srcRect/>
          <a:stretch/>
        </p:blipFill>
        <p:spPr>
          <a:xfrm>
            <a:off x="3473877" y="1143000"/>
            <a:ext cx="2241123" cy="2241123"/>
          </a:xfrm>
          <a:prstGeom prst="flowChartConnector">
            <a:avLst/>
          </a:prstGeom>
          <a:noFill/>
          <a:ln>
            <a:noFill/>
          </a:ln>
        </p:spPr>
      </p:pic>
      <p:sp>
        <p:nvSpPr>
          <p:cNvPr id="31" name="Google Shape;31;p57"/>
          <p:cNvSpPr txBox="1">
            <a:spLocks noGrp="1"/>
          </p:cNvSpPr>
          <p:nvPr>
            <p:ph type="ctrTitle"/>
          </p:nvPr>
        </p:nvSpPr>
        <p:spPr>
          <a:xfrm>
            <a:off x="685800" y="3442447"/>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C00000"/>
              </a:buClr>
              <a:buSzPts val="4400"/>
              <a:buFont typeface="Calibri"/>
              <a:buNone/>
              <a:defRPr b="1">
                <a:solidFill>
                  <a:srgbClr val="C000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5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58"/>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5" name="Google Shape;35;p58"/>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5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9"/>
        <p:cNvGrpSpPr/>
        <p:nvPr/>
      </p:nvGrpSpPr>
      <p:grpSpPr>
        <a:xfrm>
          <a:off x="0" y="0"/>
          <a:ext cx="0" cy="0"/>
          <a:chOff x="0" y="0"/>
          <a:chExt cx="0" cy="0"/>
        </a:xfrm>
      </p:grpSpPr>
      <p:sp>
        <p:nvSpPr>
          <p:cNvPr id="40" name="Google Shape;40;p59"/>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59"/>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42" name="Google Shape;42;p5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5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5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5"/>
        <p:cNvGrpSpPr/>
        <p:nvPr/>
      </p:nvGrpSpPr>
      <p:grpSpPr>
        <a:xfrm>
          <a:off x="0" y="0"/>
          <a:ext cx="0" cy="0"/>
          <a:chOff x="0" y="0"/>
          <a:chExt cx="0" cy="0"/>
        </a:xfrm>
      </p:grpSpPr>
      <p:sp>
        <p:nvSpPr>
          <p:cNvPr id="46" name="Google Shape;46;p6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60"/>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8" name="Google Shape;48;p60"/>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9" name="Google Shape;49;p60"/>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0" name="Google Shape;50;p60"/>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1" name="Google Shape;51;p6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6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6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6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6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6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6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9"/>
        <p:cNvGrpSpPr/>
        <p:nvPr/>
      </p:nvGrpSpPr>
      <p:grpSpPr>
        <a:xfrm>
          <a:off x="0" y="0"/>
          <a:ext cx="0" cy="0"/>
          <a:chOff x="0" y="0"/>
          <a:chExt cx="0" cy="0"/>
        </a:xfrm>
      </p:grpSpPr>
      <p:sp>
        <p:nvSpPr>
          <p:cNvPr id="60" name="Google Shape;60;p6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6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6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3"/>
        <p:cNvGrpSpPr/>
        <p:nvPr/>
      </p:nvGrpSpPr>
      <p:grpSpPr>
        <a:xfrm>
          <a:off x="0" y="0"/>
          <a:ext cx="0" cy="0"/>
          <a:chOff x="0" y="0"/>
          <a:chExt cx="0" cy="0"/>
        </a:xfrm>
      </p:grpSpPr>
      <p:sp>
        <p:nvSpPr>
          <p:cNvPr id="64" name="Google Shape;64;p63"/>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63"/>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6" name="Google Shape;66;p63"/>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7" name="Google Shape;67;p6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6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6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0"/>
        <p:cNvGrpSpPr/>
        <p:nvPr/>
      </p:nvGrpSpPr>
      <p:grpSpPr>
        <a:xfrm>
          <a:off x="0" y="0"/>
          <a:ext cx="0" cy="0"/>
          <a:chOff x="0" y="0"/>
          <a:chExt cx="0" cy="0"/>
        </a:xfrm>
      </p:grpSpPr>
      <p:sp>
        <p:nvSpPr>
          <p:cNvPr id="71" name="Google Shape;71;p64"/>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64"/>
          <p:cNvSpPr>
            <a:spLocks noGrp="1"/>
          </p:cNvSpPr>
          <p:nvPr>
            <p:ph type="pic" idx="2"/>
          </p:nvPr>
        </p:nvSpPr>
        <p:spPr>
          <a:xfrm>
            <a:off x="1792288" y="612775"/>
            <a:ext cx="5486400" cy="4114800"/>
          </a:xfrm>
          <a:prstGeom prst="rect">
            <a:avLst/>
          </a:prstGeom>
          <a:noFill/>
          <a:ln>
            <a:noFill/>
          </a:ln>
        </p:spPr>
      </p:sp>
      <p:sp>
        <p:nvSpPr>
          <p:cNvPr id="73" name="Google Shape;73;p64"/>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4" name="Google Shape;74;p6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6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6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5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5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5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5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5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92"/>
        <p:cNvGrpSpPr/>
        <p:nvPr/>
      </p:nvGrpSpPr>
      <p:grpSpPr>
        <a:xfrm>
          <a:off x="0" y="0"/>
          <a:ext cx="0" cy="0"/>
          <a:chOff x="0" y="0"/>
          <a:chExt cx="0" cy="0"/>
        </a:xfrm>
      </p:grpSpPr>
      <p:pic>
        <p:nvPicPr>
          <p:cNvPr id="93" name="Google Shape;93;p1"/>
          <p:cNvPicPr preferRelativeResize="0"/>
          <p:nvPr/>
        </p:nvPicPr>
        <p:blipFill rotWithShape="1">
          <a:blip r:embed="rId3">
            <a:alphaModFix/>
          </a:blip>
          <a:srcRect/>
          <a:stretch/>
        </p:blipFill>
        <p:spPr>
          <a:xfrm>
            <a:off x="3276600" y="1121823"/>
            <a:ext cx="2241123" cy="2241123"/>
          </a:xfrm>
          <a:prstGeom prst="flowChartConnector">
            <a:avLst/>
          </a:prstGeom>
          <a:noFill/>
          <a:ln>
            <a:noFill/>
          </a:ln>
        </p:spPr>
      </p:pic>
      <p:sp>
        <p:nvSpPr>
          <p:cNvPr id="94" name="Google Shape;94;p1"/>
          <p:cNvSpPr/>
          <p:nvPr/>
        </p:nvSpPr>
        <p:spPr>
          <a:xfrm>
            <a:off x="1179904" y="3705601"/>
            <a:ext cx="6434514" cy="1176093"/>
          </a:xfrm>
          <a:prstGeom prst="roundRect">
            <a:avLst>
              <a:gd name="adj" fmla="val 9389"/>
            </a:avLst>
          </a:prstGeom>
          <a:gradFill>
            <a:gsLst>
              <a:gs pos="0">
                <a:srgbClr val="FFFFFF"/>
              </a:gs>
              <a:gs pos="100000">
                <a:srgbClr val="FFFFFF"/>
              </a:gs>
            </a:gsLst>
            <a:lin ang="5400000" scaled="0"/>
          </a:gradFill>
          <a:ln w="114300" cap="flat" cmpd="thickThin">
            <a:solidFill>
              <a:srgbClr val="D4A940"/>
            </a:solidFill>
            <a:prstDash val="solid"/>
            <a:round/>
            <a:headEnd type="none" w="sm" len="sm"/>
            <a:tailEnd type="none" w="sm" len="sm"/>
          </a:ln>
        </p:spPr>
        <p:txBody>
          <a:bodyPr spcFirstLastPara="1" wrap="square" lIns="91425" tIns="45700" rIns="91425" bIns="45700" anchor="ctr" anchorCtr="0">
            <a:spAutoFit/>
          </a:bodyPr>
          <a:lstStyle/>
          <a:p>
            <a:pPr marL="712788" marR="0" lvl="0" indent="-623888" algn="ctr" rtl="1">
              <a:lnSpc>
                <a:spcPct val="90000"/>
              </a:lnSpc>
              <a:spcBef>
                <a:spcPts val="0"/>
              </a:spcBef>
              <a:spcAft>
                <a:spcPts val="0"/>
              </a:spcAft>
              <a:buClr>
                <a:schemeClr val="dk1"/>
              </a:buClr>
              <a:buSzPts val="500"/>
              <a:buFont typeface="Arial"/>
              <a:buNone/>
            </a:pPr>
            <a:endParaRPr sz="500" b="1" i="0" u="none" strike="noStrike" cap="none">
              <a:solidFill>
                <a:srgbClr val="FFFF00"/>
              </a:solidFill>
              <a:latin typeface="Times New Roman"/>
              <a:ea typeface="Times New Roman"/>
              <a:cs typeface="Times New Roman"/>
              <a:sym typeface="Times New Roman"/>
            </a:endParaRPr>
          </a:p>
          <a:p>
            <a:pPr marL="88900" marR="0" lvl="0" indent="0" algn="ctr" rtl="1">
              <a:lnSpc>
                <a:spcPct val="100000"/>
              </a:lnSpc>
              <a:spcBef>
                <a:spcPts val="560"/>
              </a:spcBef>
              <a:spcAft>
                <a:spcPts val="0"/>
              </a:spcAft>
              <a:buClr>
                <a:srgbClr val="663300"/>
              </a:buClr>
              <a:buSzPts val="2800"/>
              <a:buFont typeface="Times New Roman"/>
              <a:buNone/>
            </a:pPr>
            <a:r>
              <a:rPr lang="en-US" sz="2800" b="1" i="0" u="none" strike="noStrike" cap="none">
                <a:solidFill>
                  <a:srgbClr val="663300"/>
                </a:solidFill>
                <a:latin typeface="Times New Roman"/>
                <a:ea typeface="Times New Roman"/>
                <a:cs typeface="Times New Roman"/>
                <a:sym typeface="Times New Roman"/>
              </a:rPr>
              <a:t>Armed Forces College of Medicine</a:t>
            </a:r>
            <a:endParaRPr/>
          </a:p>
          <a:p>
            <a:pPr marL="88900" marR="0" lvl="0" indent="0" algn="ctr" rtl="1">
              <a:lnSpc>
                <a:spcPct val="100000"/>
              </a:lnSpc>
              <a:spcBef>
                <a:spcPts val="480"/>
              </a:spcBef>
              <a:spcAft>
                <a:spcPts val="0"/>
              </a:spcAft>
              <a:buClr>
                <a:srgbClr val="663300"/>
              </a:buClr>
              <a:buSzPts val="2400"/>
              <a:buFont typeface="Times New Roman"/>
              <a:buNone/>
            </a:pPr>
            <a:r>
              <a:rPr lang="en-US" sz="2400" b="1" i="0" u="none" strike="noStrike" cap="none">
                <a:solidFill>
                  <a:srgbClr val="663300"/>
                </a:solidFill>
                <a:latin typeface="Times New Roman"/>
                <a:ea typeface="Times New Roman"/>
                <a:cs typeface="Times New Roman"/>
                <a:sym typeface="Times New Roman"/>
              </a:rPr>
              <a:t>AFCM</a:t>
            </a:r>
            <a:endParaRPr sz="2400" b="1" i="0" u="none" strike="noStrike" cap="none">
              <a:solidFill>
                <a:srgbClr val="663300"/>
              </a:solidFill>
              <a:latin typeface="Times New Roman"/>
              <a:ea typeface="Times New Roman"/>
              <a:cs typeface="Times New Roman"/>
              <a:sym typeface="Times New Roman"/>
            </a:endParaRPr>
          </a:p>
        </p:txBody>
      </p:sp>
      <p:sp>
        <p:nvSpPr>
          <p:cNvPr id="95" name="Google Shape;95;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96" name="Google Shape;96;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97" name="Google Shape;97;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10"/>
          <p:cNvSpPr txBox="1">
            <a:spLocks noGrp="1"/>
          </p:cNvSpPr>
          <p:nvPr>
            <p:ph type="body" idx="1"/>
          </p:nvPr>
        </p:nvSpPr>
        <p:spPr>
          <a:xfrm>
            <a:off x="457200" y="1988840"/>
            <a:ext cx="8229600" cy="413732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dirty="0"/>
              <a:t>Patients experience multiple systemic non-specific symptoms </a:t>
            </a:r>
            <a:r>
              <a:rPr lang="en-US" b="1" dirty="0">
                <a:solidFill>
                  <a:srgbClr val="FF0000"/>
                </a:solidFill>
              </a:rPr>
              <a:t>like  fever, anorexia, nausea, vomiting</a:t>
            </a:r>
            <a:r>
              <a:rPr lang="en-US" dirty="0"/>
              <a:t>, alterations in taste</a:t>
            </a:r>
            <a:r>
              <a:rPr lang="en-US" b="1" dirty="0">
                <a:solidFill>
                  <a:srgbClr val="FF0000"/>
                </a:solidFill>
              </a:rPr>
              <a:t>, </a:t>
            </a:r>
            <a:r>
              <a:rPr lang="en-US" b="1" dirty="0" err="1" smtClean="0">
                <a:solidFill>
                  <a:srgbClr val="FF0000"/>
                </a:solidFill>
              </a:rPr>
              <a:t>arthralgias</a:t>
            </a:r>
            <a:r>
              <a:rPr lang="en-US" b="1" dirty="0">
                <a:solidFill>
                  <a:srgbClr val="FF0000"/>
                </a:solidFill>
              </a:rPr>
              <a:t>, malaise, fatigue, </a:t>
            </a:r>
            <a:r>
              <a:rPr lang="en-US" b="1" dirty="0" err="1">
                <a:solidFill>
                  <a:srgbClr val="FF0000"/>
                </a:solidFill>
              </a:rPr>
              <a:t>urticaria</a:t>
            </a:r>
            <a:r>
              <a:rPr lang="en-US" b="1" dirty="0">
                <a:solidFill>
                  <a:srgbClr val="FF0000"/>
                </a:solidFill>
              </a:rPr>
              <a:t>, and pruritus. </a:t>
            </a:r>
            <a:endParaRPr b="1" dirty="0">
              <a:solidFill>
                <a:srgbClr val="FF0000"/>
              </a:solidFill>
            </a:endParaRPr>
          </a:p>
          <a:p>
            <a:pPr marL="342900" lvl="0" indent="-165100" algn="l" rtl="0">
              <a:spcBef>
                <a:spcPts val="560"/>
              </a:spcBef>
              <a:spcAft>
                <a:spcPts val="0"/>
              </a:spcAft>
              <a:buClr>
                <a:schemeClr val="dk1"/>
              </a:buClr>
              <a:buSzPts val="2800"/>
              <a:buNone/>
            </a:pPr>
            <a:endParaRPr dirty="0"/>
          </a:p>
          <a:p>
            <a:pPr marL="342900" lvl="0" indent="-342900" algn="l" rtl="0">
              <a:spcBef>
                <a:spcPts val="560"/>
              </a:spcBef>
              <a:spcAft>
                <a:spcPts val="0"/>
              </a:spcAft>
              <a:buClr>
                <a:schemeClr val="dk1"/>
              </a:buClr>
              <a:buSzPts val="2800"/>
              <a:buChar char="•"/>
            </a:pPr>
            <a:r>
              <a:rPr lang="en-US" dirty="0"/>
              <a:t>when seen by a healthcare provider during this phase, patients are often diagnosed as having </a:t>
            </a:r>
            <a:r>
              <a:rPr lang="en-US" dirty="0">
                <a:solidFill>
                  <a:srgbClr val="FF0000"/>
                </a:solidFill>
              </a:rPr>
              <a:t>gastroenteritis</a:t>
            </a:r>
            <a:endParaRPr dirty="0">
              <a:solidFill>
                <a:srgbClr val="FF0000"/>
              </a:solidFill>
            </a:endParaRPr>
          </a:p>
          <a:p>
            <a:pPr marL="465137" lvl="0" indent="-287337" algn="l" rtl="0">
              <a:spcBef>
                <a:spcPts val="700"/>
              </a:spcBef>
              <a:spcAft>
                <a:spcPts val="0"/>
              </a:spcAft>
              <a:buClr>
                <a:srgbClr val="2D5902"/>
              </a:buClr>
              <a:buSzPts val="2800"/>
              <a:buFont typeface="Noto Sans Symbols"/>
              <a:buNone/>
            </a:pPr>
            <a:endParaRPr dirty="0">
              <a:solidFill>
                <a:srgbClr val="000000"/>
              </a:solidFill>
              <a:latin typeface="Times New Roman"/>
              <a:ea typeface="Times New Roman"/>
              <a:cs typeface="Times New Roman"/>
              <a:sym typeface="Times New Roman"/>
            </a:endParaRPr>
          </a:p>
          <a:p>
            <a:pPr marL="342900" lvl="0" indent="-165100" algn="l" rtl="0">
              <a:spcBef>
                <a:spcPts val="560"/>
              </a:spcBef>
              <a:spcAft>
                <a:spcPts val="0"/>
              </a:spcAft>
              <a:buClr>
                <a:schemeClr val="dk1"/>
              </a:buClr>
              <a:buSzPts val="2800"/>
              <a:buNone/>
            </a:pPr>
            <a:endParaRPr dirty="0"/>
          </a:p>
        </p:txBody>
      </p:sp>
      <p:sp>
        <p:nvSpPr>
          <p:cNvPr id="175" name="Google Shape;175;p10"/>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dirty="0">
                <a:solidFill>
                  <a:srgbClr val="FF0000"/>
                </a:solidFill>
              </a:rPr>
              <a:t>Prodromal (pre-icteric) Phase</a:t>
            </a:r>
            <a:endParaRPr dirty="0"/>
          </a:p>
        </p:txBody>
      </p:sp>
      <p:sp>
        <p:nvSpPr>
          <p:cNvPr id="176" name="Google Shape;176;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177" name="Google Shape;177;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178" name="Google Shape;178;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1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p>
            <a:pPr marL="465137" lvl="0" indent="-465137" algn="l" rtl="0">
              <a:spcBef>
                <a:spcPts val="0"/>
              </a:spcBef>
              <a:spcAft>
                <a:spcPts val="0"/>
              </a:spcAft>
              <a:buClr>
                <a:srgbClr val="2D5902"/>
              </a:buClr>
              <a:buSzPts val="3200"/>
              <a:buFont typeface="Noto Sans Symbols"/>
              <a:buChar char="🙢"/>
            </a:pPr>
            <a:r>
              <a:rPr lang="en-US" sz="3200" dirty="0"/>
              <a:t>At this stage Patients may note </a:t>
            </a:r>
            <a:r>
              <a:rPr lang="en-US" sz="3200" b="1" dirty="0">
                <a:solidFill>
                  <a:srgbClr val="FF0000"/>
                </a:solidFill>
              </a:rPr>
              <a:t>dark urine, </a:t>
            </a:r>
            <a:r>
              <a:rPr lang="en-US" sz="3200" dirty="0"/>
              <a:t>followed by </a:t>
            </a:r>
            <a:r>
              <a:rPr lang="en-US" sz="3200" b="1" dirty="0">
                <a:solidFill>
                  <a:srgbClr val="FF0000"/>
                </a:solidFill>
              </a:rPr>
              <a:t>pale-colored stools</a:t>
            </a:r>
            <a:r>
              <a:rPr lang="en-US" sz="3200" dirty="0"/>
              <a:t>; in addition to the predominant gastrointestinal symptoms and malaise, </a:t>
            </a:r>
            <a:endParaRPr dirty="0"/>
          </a:p>
          <a:p>
            <a:pPr marL="465137" lvl="0" indent="-465137" algn="l" rtl="0">
              <a:spcBef>
                <a:spcPts val="700"/>
              </a:spcBef>
              <a:spcAft>
                <a:spcPts val="0"/>
              </a:spcAft>
              <a:buClr>
                <a:srgbClr val="2D5902"/>
              </a:buClr>
              <a:buSzPts val="3200"/>
              <a:buFont typeface="Noto Sans Symbols"/>
              <a:buChar char="🙢"/>
            </a:pPr>
            <a:r>
              <a:rPr lang="en-US" sz="3200" dirty="0"/>
              <a:t>One to five days later patients become icteric (develop jaundice) and may develop</a:t>
            </a:r>
            <a:r>
              <a:rPr lang="en-US" sz="3200" b="1" dirty="0">
                <a:solidFill>
                  <a:srgbClr val="FF0000"/>
                </a:solidFill>
              </a:rPr>
              <a:t> right upper quadrant pain </a:t>
            </a:r>
            <a:r>
              <a:rPr lang="en-US" sz="3200" dirty="0"/>
              <a:t>with hepatomegaly</a:t>
            </a:r>
            <a:endParaRPr dirty="0"/>
          </a:p>
          <a:p>
            <a:pPr marL="465137" lvl="0" indent="-261937" algn="l" rtl="0">
              <a:spcBef>
                <a:spcPts val="700"/>
              </a:spcBef>
              <a:spcAft>
                <a:spcPts val="0"/>
              </a:spcAft>
              <a:buClr>
                <a:srgbClr val="2D5902"/>
              </a:buClr>
              <a:buSzPts val="3200"/>
              <a:buFont typeface="Noto Sans Symbols"/>
              <a:buNone/>
            </a:pPr>
            <a:endParaRPr sz="3200" dirty="0">
              <a:solidFill>
                <a:srgbClr val="000000"/>
              </a:solidFill>
              <a:latin typeface="Times New Roman"/>
              <a:ea typeface="Times New Roman"/>
              <a:cs typeface="Times New Roman"/>
              <a:sym typeface="Times New Roman"/>
            </a:endParaRPr>
          </a:p>
          <a:p>
            <a:pPr marL="342900" lvl="0" indent="-165100" algn="l" rtl="0">
              <a:spcBef>
                <a:spcPts val="560"/>
              </a:spcBef>
              <a:spcAft>
                <a:spcPts val="0"/>
              </a:spcAft>
              <a:buClr>
                <a:schemeClr val="dk1"/>
              </a:buClr>
              <a:buSzPts val="2800"/>
              <a:buNone/>
            </a:pPr>
            <a:endParaRPr dirty="0"/>
          </a:p>
        </p:txBody>
      </p:sp>
      <p:sp>
        <p:nvSpPr>
          <p:cNvPr id="184" name="Google Shape;184;p11"/>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Icteric Phase</a:t>
            </a:r>
            <a:endParaRPr/>
          </a:p>
        </p:txBody>
      </p:sp>
      <p:pic>
        <p:nvPicPr>
          <p:cNvPr id="185" name="Google Shape;185;p11"/>
          <p:cNvPicPr preferRelativeResize="0"/>
          <p:nvPr/>
        </p:nvPicPr>
        <p:blipFill rotWithShape="1">
          <a:blip r:embed="rId3">
            <a:alphaModFix/>
          </a:blip>
          <a:srcRect/>
          <a:stretch/>
        </p:blipFill>
        <p:spPr>
          <a:xfrm>
            <a:off x="6660232" y="5257800"/>
            <a:ext cx="2304256" cy="1483568"/>
          </a:xfrm>
          <a:prstGeom prst="rect">
            <a:avLst/>
          </a:prstGeom>
          <a:noFill/>
          <a:ln>
            <a:noFill/>
          </a:ln>
        </p:spPr>
      </p:pic>
      <p:sp>
        <p:nvSpPr>
          <p:cNvPr id="186" name="Google Shape;186;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187" name="Google Shape;187;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Internal Medicine Department</a:t>
            </a:r>
            <a:endParaRPr dirty="0"/>
          </a:p>
        </p:txBody>
      </p:sp>
      <p:sp>
        <p:nvSpPr>
          <p:cNvPr id="188" name="Google Shape;188;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p>
            <a:pPr marL="465137" lvl="0" indent="-465137" algn="l" rtl="0">
              <a:spcBef>
                <a:spcPts val="0"/>
              </a:spcBef>
              <a:spcAft>
                <a:spcPts val="0"/>
              </a:spcAft>
              <a:buClr>
                <a:srgbClr val="2D5902"/>
              </a:buClr>
              <a:buSzPts val="3200"/>
              <a:buFont typeface="Noto Sans Symbols"/>
              <a:buChar char="🙢"/>
            </a:pPr>
            <a:r>
              <a:rPr lang="en-US" sz="3200" dirty="0">
                <a:solidFill>
                  <a:srgbClr val="000000"/>
                </a:solidFill>
                <a:latin typeface="Times New Roman"/>
                <a:ea typeface="Times New Roman"/>
                <a:cs typeface="Times New Roman"/>
                <a:sym typeface="Times New Roman"/>
              </a:rPr>
              <a:t>Liver is enlarged, tender</a:t>
            </a:r>
            <a:endParaRPr dirty="0"/>
          </a:p>
          <a:p>
            <a:pPr marL="465137" lvl="0" indent="-465137" algn="l" rtl="0">
              <a:spcBef>
                <a:spcPts val="700"/>
              </a:spcBef>
              <a:spcAft>
                <a:spcPts val="0"/>
              </a:spcAft>
              <a:buClr>
                <a:srgbClr val="2D5902"/>
              </a:buClr>
              <a:buSzPts val="3200"/>
              <a:buFont typeface="Noto Sans Symbols"/>
              <a:buChar char="🙢"/>
            </a:pPr>
            <a:r>
              <a:rPr lang="en-US" sz="3200" dirty="0">
                <a:solidFill>
                  <a:srgbClr val="000000"/>
                </a:solidFill>
                <a:latin typeface="Times New Roman"/>
                <a:ea typeface="Times New Roman"/>
                <a:cs typeface="Times New Roman"/>
                <a:sym typeface="Times New Roman"/>
              </a:rPr>
              <a:t>Cervical </a:t>
            </a:r>
            <a:r>
              <a:rPr lang="en-US" sz="3200" dirty="0" err="1">
                <a:solidFill>
                  <a:srgbClr val="000000"/>
                </a:solidFill>
                <a:latin typeface="Times New Roman"/>
                <a:ea typeface="Times New Roman"/>
                <a:cs typeface="Times New Roman"/>
                <a:sym typeface="Times New Roman"/>
              </a:rPr>
              <a:t>adenopathy</a:t>
            </a:r>
            <a:r>
              <a:rPr lang="en-US" sz="3200" dirty="0">
                <a:solidFill>
                  <a:srgbClr val="000000"/>
                </a:solidFill>
                <a:latin typeface="Times New Roman"/>
                <a:ea typeface="Times New Roman"/>
                <a:cs typeface="Times New Roman"/>
                <a:sym typeface="Times New Roman"/>
              </a:rPr>
              <a:t>(10-20%)</a:t>
            </a:r>
            <a:endParaRPr dirty="0"/>
          </a:p>
          <a:p>
            <a:pPr marL="465137" lvl="0" indent="-465137" algn="l" rtl="0">
              <a:spcBef>
                <a:spcPts val="700"/>
              </a:spcBef>
              <a:spcAft>
                <a:spcPts val="0"/>
              </a:spcAft>
              <a:buClr>
                <a:srgbClr val="2D5902"/>
              </a:buClr>
              <a:buSzPts val="3200"/>
              <a:buFont typeface="Noto Sans Symbols"/>
              <a:buChar char="🙢"/>
            </a:pPr>
            <a:r>
              <a:rPr lang="en-US" sz="3200" dirty="0">
                <a:solidFill>
                  <a:srgbClr val="000000"/>
                </a:solidFill>
                <a:latin typeface="Times New Roman"/>
                <a:ea typeface="Times New Roman"/>
                <a:cs typeface="Times New Roman"/>
                <a:sym typeface="Times New Roman"/>
              </a:rPr>
              <a:t>Splenomegaly(10-20%)</a:t>
            </a:r>
            <a:endParaRPr dirty="0"/>
          </a:p>
          <a:p>
            <a:pPr marL="465137" lvl="0" indent="-465137" algn="l" rtl="0">
              <a:spcBef>
                <a:spcPts val="700"/>
              </a:spcBef>
              <a:spcAft>
                <a:spcPts val="0"/>
              </a:spcAft>
              <a:buClr>
                <a:srgbClr val="2D5902"/>
              </a:buClr>
              <a:buSzPts val="3200"/>
              <a:buFont typeface="Noto Sans Symbols"/>
              <a:buChar char="🙢"/>
            </a:pPr>
            <a:r>
              <a:rPr lang="en-US" sz="3200" dirty="0">
                <a:solidFill>
                  <a:srgbClr val="000000"/>
                </a:solidFill>
                <a:latin typeface="Times New Roman"/>
                <a:ea typeface="Times New Roman"/>
                <a:cs typeface="Times New Roman"/>
                <a:sym typeface="Times New Roman"/>
              </a:rPr>
              <a:t>Fever is absent</a:t>
            </a:r>
            <a:endParaRPr dirty="0"/>
          </a:p>
          <a:p>
            <a:pPr marL="465137" lvl="0" indent="-465137" algn="l" rtl="0">
              <a:spcBef>
                <a:spcPts val="700"/>
              </a:spcBef>
              <a:spcAft>
                <a:spcPts val="0"/>
              </a:spcAft>
              <a:buClr>
                <a:srgbClr val="2D5902"/>
              </a:buClr>
              <a:buSzPts val="3200"/>
              <a:buFont typeface="Noto Sans Symbols"/>
              <a:buChar char="🙢"/>
            </a:pPr>
            <a:r>
              <a:rPr lang="en-US" sz="3200" dirty="0">
                <a:solidFill>
                  <a:srgbClr val="000000"/>
                </a:solidFill>
                <a:latin typeface="Times New Roman"/>
                <a:ea typeface="Times New Roman"/>
                <a:cs typeface="Times New Roman"/>
                <a:sym typeface="Times New Roman"/>
              </a:rPr>
              <a:t>Encephalopathy :Irritability </a:t>
            </a:r>
            <a:r>
              <a:rPr lang="en-US" sz="3200" dirty="0" err="1">
                <a:solidFill>
                  <a:srgbClr val="000000"/>
                </a:solidFill>
                <a:latin typeface="Times New Roman"/>
                <a:ea typeface="Times New Roman"/>
                <a:cs typeface="Times New Roman"/>
                <a:sym typeface="Times New Roman"/>
              </a:rPr>
              <a:t>Letargy</a:t>
            </a:r>
            <a:r>
              <a:rPr lang="en-US" sz="3200" dirty="0">
                <a:solidFill>
                  <a:srgbClr val="000000"/>
                </a:solidFill>
                <a:latin typeface="Times New Roman"/>
                <a:ea typeface="Times New Roman"/>
                <a:cs typeface="Times New Roman"/>
                <a:sym typeface="Times New Roman"/>
              </a:rPr>
              <a:t>, confusion</a:t>
            </a:r>
            <a:endParaRPr dirty="0"/>
          </a:p>
          <a:p>
            <a:pPr marL="342900" lvl="0" indent="-165100" algn="l" rtl="0">
              <a:spcBef>
                <a:spcPts val="560"/>
              </a:spcBef>
              <a:spcAft>
                <a:spcPts val="0"/>
              </a:spcAft>
              <a:buClr>
                <a:schemeClr val="dk1"/>
              </a:buClr>
              <a:buSzPts val="2800"/>
              <a:buNone/>
            </a:pPr>
            <a:endParaRPr dirty="0"/>
          </a:p>
        </p:txBody>
      </p:sp>
      <p:sp>
        <p:nvSpPr>
          <p:cNvPr id="194" name="Google Shape;194;p12"/>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Icteric Phase</a:t>
            </a:r>
            <a:endParaRPr/>
          </a:p>
        </p:txBody>
      </p:sp>
      <p:sp>
        <p:nvSpPr>
          <p:cNvPr id="195" name="Google Shape;195;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196" name="Google Shape;196;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197" name="Google Shape;197;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3"/>
          <p:cNvSpPr txBox="1">
            <a:spLocks noGrp="1"/>
          </p:cNvSpPr>
          <p:nvPr>
            <p:ph type="body" idx="1"/>
          </p:nvPr>
        </p:nvSpPr>
        <p:spPr>
          <a:xfrm>
            <a:off x="457200" y="2276872"/>
            <a:ext cx="8229600" cy="3849291"/>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dirty="0"/>
              <a:t>Symptoms and jaundice resolve</a:t>
            </a:r>
            <a:endParaRPr dirty="0"/>
          </a:p>
          <a:p>
            <a:pPr marL="342900" lvl="0" indent="-342900" algn="l" rtl="0">
              <a:spcBef>
                <a:spcPts val="560"/>
              </a:spcBef>
              <a:spcAft>
                <a:spcPts val="0"/>
              </a:spcAft>
              <a:buClr>
                <a:schemeClr val="dk1"/>
              </a:buClr>
              <a:buSzPts val="2800"/>
              <a:buChar char="•"/>
            </a:pPr>
            <a:r>
              <a:rPr lang="en-US" dirty="0"/>
              <a:t>Liver enzymes return back to normal.</a:t>
            </a:r>
            <a:endParaRPr dirty="0"/>
          </a:p>
          <a:p>
            <a:pPr marL="342900" lvl="0" indent="-165100" algn="l" rtl="0">
              <a:spcBef>
                <a:spcPts val="560"/>
              </a:spcBef>
              <a:spcAft>
                <a:spcPts val="0"/>
              </a:spcAft>
              <a:buClr>
                <a:schemeClr val="dk1"/>
              </a:buClr>
              <a:buSzPts val="2800"/>
              <a:buNone/>
            </a:pPr>
            <a:endParaRPr dirty="0"/>
          </a:p>
        </p:txBody>
      </p:sp>
      <p:sp>
        <p:nvSpPr>
          <p:cNvPr id="203" name="Google Shape;203;p13"/>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dirty="0">
                <a:solidFill>
                  <a:srgbClr val="FF0000"/>
                </a:solidFill>
              </a:rPr>
              <a:t>Convalescent phase</a:t>
            </a:r>
            <a:endParaRPr dirty="0">
              <a:solidFill>
                <a:srgbClr val="FF0000"/>
              </a:solidFill>
            </a:endParaRPr>
          </a:p>
        </p:txBody>
      </p:sp>
      <p:sp>
        <p:nvSpPr>
          <p:cNvPr id="204" name="Google Shape;20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205" name="Google Shape;20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206" name="Google Shape;20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14"/>
          <p:cNvSpPr txBox="1">
            <a:spLocks noGrp="1"/>
          </p:cNvSpPr>
          <p:nvPr>
            <p:ph type="body" idx="1"/>
          </p:nvPr>
        </p:nvSpPr>
        <p:spPr>
          <a:xfrm>
            <a:off x="467544" y="1700808"/>
            <a:ext cx="8280920" cy="468052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000"/>
              <a:buChar char="•"/>
            </a:pPr>
            <a:r>
              <a:rPr lang="en-US" sz="3000" dirty="0"/>
              <a:t>Physical findings vary with the type of hepatitis and the time of presentation.</a:t>
            </a:r>
            <a:endParaRPr dirty="0"/>
          </a:p>
          <a:p>
            <a:pPr marL="342900" lvl="0" indent="-152400" algn="l" rtl="0">
              <a:spcBef>
                <a:spcPts val="600"/>
              </a:spcBef>
              <a:spcAft>
                <a:spcPts val="0"/>
              </a:spcAft>
              <a:buClr>
                <a:schemeClr val="dk1"/>
              </a:buClr>
              <a:buSzPts val="3000"/>
              <a:buNone/>
            </a:pPr>
            <a:endParaRPr sz="3000" dirty="0"/>
          </a:p>
          <a:p>
            <a:pPr marL="342900" lvl="0" indent="-342900" algn="l" rtl="0">
              <a:spcBef>
                <a:spcPts val="600"/>
              </a:spcBef>
              <a:spcAft>
                <a:spcPts val="0"/>
              </a:spcAft>
              <a:buClr>
                <a:schemeClr val="dk1"/>
              </a:buClr>
              <a:buSzPts val="3000"/>
              <a:buChar char="•"/>
            </a:pPr>
            <a:r>
              <a:rPr lang="en-US" sz="3000" dirty="0"/>
              <a:t>Patients often present with </a:t>
            </a:r>
            <a:r>
              <a:rPr lang="en-US" sz="3000" b="1" dirty="0"/>
              <a:t>low-grade fever</a:t>
            </a:r>
            <a:r>
              <a:rPr lang="en-US" sz="3000" dirty="0"/>
              <a:t>. Those experiencing significant</a:t>
            </a:r>
            <a:r>
              <a:rPr lang="en-US" sz="3000" b="1" dirty="0"/>
              <a:t> vomiting </a:t>
            </a:r>
            <a:r>
              <a:rPr lang="en-US" sz="3000" dirty="0"/>
              <a:t>and </a:t>
            </a:r>
            <a:r>
              <a:rPr lang="en-US" sz="3000" b="1" dirty="0"/>
              <a:t>anorexia</a:t>
            </a:r>
            <a:r>
              <a:rPr lang="en-US" sz="3000" dirty="0"/>
              <a:t> may show signs of </a:t>
            </a:r>
            <a:r>
              <a:rPr lang="en-US" sz="3000" b="1" dirty="0"/>
              <a:t>dehydration</a:t>
            </a:r>
            <a:r>
              <a:rPr lang="en-US" sz="3000" dirty="0"/>
              <a:t>, such as tachycardia, </a:t>
            </a:r>
            <a:r>
              <a:rPr lang="en-US" sz="3000" b="1" dirty="0"/>
              <a:t>dry mucous membranes, loss of skin turgor, and delayed capillary refill</a:t>
            </a:r>
            <a:r>
              <a:rPr lang="en-US" sz="3000" dirty="0"/>
              <a:t>.</a:t>
            </a:r>
            <a:endParaRPr dirty="0"/>
          </a:p>
          <a:p>
            <a:pPr marL="342900" lvl="0" indent="-165100" algn="l" rtl="0">
              <a:spcBef>
                <a:spcPts val="560"/>
              </a:spcBef>
              <a:spcAft>
                <a:spcPts val="0"/>
              </a:spcAft>
              <a:buClr>
                <a:schemeClr val="dk1"/>
              </a:buClr>
              <a:buSzPts val="2800"/>
              <a:buNone/>
            </a:pPr>
            <a:endParaRPr dirty="0"/>
          </a:p>
          <a:p>
            <a:pPr marL="342900" lvl="0" indent="-165100" algn="l" rtl="0">
              <a:spcBef>
                <a:spcPts val="560"/>
              </a:spcBef>
              <a:spcAft>
                <a:spcPts val="0"/>
              </a:spcAft>
              <a:buClr>
                <a:schemeClr val="dk1"/>
              </a:buClr>
              <a:buSzPts val="2800"/>
              <a:buNone/>
            </a:pPr>
            <a:endParaRPr dirty="0"/>
          </a:p>
        </p:txBody>
      </p:sp>
      <p:sp>
        <p:nvSpPr>
          <p:cNvPr id="212" name="Google Shape;212;p14"/>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Physical examination</a:t>
            </a:r>
            <a:endParaRPr>
              <a:solidFill>
                <a:srgbClr val="FF0000"/>
              </a:solidFill>
            </a:endParaRPr>
          </a:p>
        </p:txBody>
      </p:sp>
      <p:sp>
        <p:nvSpPr>
          <p:cNvPr id="213" name="Google Shape;213;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214" name="Google Shape;214;p14"/>
          <p:cNvSpPr txBox="1">
            <a:spLocks noGrp="1"/>
          </p:cNvSpPr>
          <p:nvPr>
            <p:ph type="ftr" idx="11"/>
          </p:nvPr>
        </p:nvSpPr>
        <p:spPr>
          <a:xfrm>
            <a:off x="3124200" y="6368839"/>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215" name="Google Shape;21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5"/>
          <p:cNvSpPr txBox="1">
            <a:spLocks noGrp="1"/>
          </p:cNvSpPr>
          <p:nvPr>
            <p:ph type="body" idx="1"/>
          </p:nvPr>
        </p:nvSpPr>
        <p:spPr>
          <a:xfrm>
            <a:off x="611560" y="1844824"/>
            <a:ext cx="7920880" cy="4608512"/>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000"/>
              <a:buChar char="•"/>
            </a:pPr>
            <a:r>
              <a:rPr lang="en-US" sz="3000" dirty="0"/>
              <a:t>Patients in the </a:t>
            </a:r>
            <a:r>
              <a:rPr lang="en-US" sz="3000" b="1" dirty="0"/>
              <a:t>icteric phase </a:t>
            </a:r>
            <a:r>
              <a:rPr lang="en-US" sz="3000" dirty="0"/>
              <a:t>may have </a:t>
            </a:r>
            <a:r>
              <a:rPr lang="en-US" sz="3000" b="1" dirty="0">
                <a:solidFill>
                  <a:srgbClr val="FF0000"/>
                </a:solidFill>
              </a:rPr>
              <a:t>yellowish discoloration of the </a:t>
            </a:r>
            <a:r>
              <a:rPr lang="en-US" sz="3000" b="1" dirty="0" err="1">
                <a:solidFill>
                  <a:srgbClr val="FF0000"/>
                </a:solidFill>
              </a:rPr>
              <a:t>sclerae</a:t>
            </a:r>
            <a:r>
              <a:rPr lang="en-US" sz="3000" b="1" dirty="0">
                <a:solidFill>
                  <a:srgbClr val="FF0000"/>
                </a:solidFill>
              </a:rPr>
              <a:t> or mucous membranes, skin  or discoloration </a:t>
            </a:r>
            <a:r>
              <a:rPr lang="en-US" sz="3000" dirty="0"/>
              <a:t>of the tympanic membranes. </a:t>
            </a:r>
            <a:endParaRPr dirty="0"/>
          </a:p>
          <a:p>
            <a:pPr marL="342900" lvl="0" indent="-152400" algn="l" rtl="0">
              <a:spcBef>
                <a:spcPts val="600"/>
              </a:spcBef>
              <a:spcAft>
                <a:spcPts val="0"/>
              </a:spcAft>
              <a:buClr>
                <a:schemeClr val="dk1"/>
              </a:buClr>
              <a:buSzPts val="3000"/>
              <a:buNone/>
            </a:pPr>
            <a:endParaRPr sz="3000" dirty="0"/>
          </a:p>
          <a:p>
            <a:pPr marL="342900" lvl="0" indent="-342900" algn="l" rtl="0">
              <a:spcBef>
                <a:spcPts val="600"/>
              </a:spcBef>
              <a:spcAft>
                <a:spcPts val="0"/>
              </a:spcAft>
              <a:buClr>
                <a:schemeClr val="dk1"/>
              </a:buClr>
              <a:buSzPts val="3000"/>
              <a:buChar char="•"/>
            </a:pPr>
            <a:r>
              <a:rPr lang="en-US" sz="3000" dirty="0"/>
              <a:t>In viral hepatitis, the liver may be tender and diffusely enlarged with a firm, sharp, smooth edge. </a:t>
            </a:r>
            <a:endParaRPr dirty="0"/>
          </a:p>
          <a:p>
            <a:pPr marL="342900" lvl="0" indent="-165100" algn="l" rtl="0">
              <a:spcBef>
                <a:spcPts val="560"/>
              </a:spcBef>
              <a:spcAft>
                <a:spcPts val="0"/>
              </a:spcAft>
              <a:buClr>
                <a:schemeClr val="dk1"/>
              </a:buClr>
              <a:buSzPts val="2800"/>
              <a:buNone/>
            </a:pPr>
            <a:endParaRPr dirty="0"/>
          </a:p>
          <a:p>
            <a:pPr marL="342900" lvl="0" indent="-165100" algn="l" rtl="0">
              <a:spcBef>
                <a:spcPts val="560"/>
              </a:spcBef>
              <a:spcAft>
                <a:spcPts val="0"/>
              </a:spcAft>
              <a:buClr>
                <a:schemeClr val="dk1"/>
              </a:buClr>
              <a:buSzPts val="2800"/>
              <a:buNone/>
            </a:pPr>
            <a:endParaRPr dirty="0"/>
          </a:p>
        </p:txBody>
      </p:sp>
      <p:sp>
        <p:nvSpPr>
          <p:cNvPr id="221" name="Google Shape;221;p15"/>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Physical examination</a:t>
            </a:r>
            <a:endParaRPr>
              <a:solidFill>
                <a:srgbClr val="FF0000"/>
              </a:solidFill>
            </a:endParaRPr>
          </a:p>
        </p:txBody>
      </p:sp>
      <p:sp>
        <p:nvSpPr>
          <p:cNvPr id="222" name="Google Shape;222;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223" name="Google Shape;223;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224" name="Google Shape;224;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6"/>
          <p:cNvSpPr txBox="1">
            <a:spLocks noGrp="1"/>
          </p:cNvSpPr>
          <p:nvPr>
            <p:ph type="body" idx="1"/>
          </p:nvPr>
        </p:nvSpPr>
        <p:spPr>
          <a:xfrm>
            <a:off x="457200" y="1600200"/>
            <a:ext cx="8229600" cy="4925144"/>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Char char="•"/>
            </a:pPr>
            <a:r>
              <a:rPr lang="en-US" sz="3200" b="1" u="sng" dirty="0"/>
              <a:t>The incubation period :</a:t>
            </a:r>
            <a:r>
              <a:rPr lang="en-US" sz="3200" dirty="0"/>
              <a:t> </a:t>
            </a:r>
            <a:r>
              <a:rPr lang="en-US" dirty="0">
                <a:solidFill>
                  <a:srgbClr val="000000"/>
                </a:solidFill>
                <a:latin typeface="Arial"/>
                <a:ea typeface="Arial"/>
                <a:cs typeface="Arial"/>
                <a:sym typeface="Arial"/>
              </a:rPr>
              <a:t>2-7 weeks (average 28 days).</a:t>
            </a:r>
            <a:endParaRPr dirty="0"/>
          </a:p>
          <a:p>
            <a:pPr marL="342900" lvl="0" indent="-342900" algn="l" rtl="0">
              <a:spcBef>
                <a:spcPts val="640"/>
              </a:spcBef>
              <a:spcAft>
                <a:spcPts val="0"/>
              </a:spcAft>
              <a:buClr>
                <a:schemeClr val="dk1"/>
              </a:buClr>
              <a:buSzPts val="3200"/>
              <a:buChar char="•"/>
            </a:pPr>
            <a:r>
              <a:rPr lang="en-US" sz="3200" b="1" u="sng" dirty="0"/>
              <a:t>Mode of transmission:</a:t>
            </a:r>
            <a:r>
              <a:rPr lang="en-US" sz="3200" b="1" dirty="0"/>
              <a:t> </a:t>
            </a:r>
            <a:r>
              <a:rPr lang="en-US" dirty="0" err="1">
                <a:solidFill>
                  <a:srgbClr val="FF0000"/>
                </a:solidFill>
                <a:latin typeface="Arial"/>
                <a:ea typeface="Arial"/>
                <a:cs typeface="Arial"/>
                <a:sym typeface="Arial"/>
              </a:rPr>
              <a:t>Feco</a:t>
            </a:r>
            <a:r>
              <a:rPr lang="en-US" dirty="0">
                <a:solidFill>
                  <a:srgbClr val="FF0000"/>
                </a:solidFill>
                <a:latin typeface="Arial"/>
                <a:ea typeface="Arial"/>
                <a:cs typeface="Arial"/>
                <a:sym typeface="Arial"/>
              </a:rPr>
              <a:t>-oral route</a:t>
            </a:r>
            <a:endParaRPr dirty="0">
              <a:solidFill>
                <a:srgbClr val="FF0000"/>
              </a:solidFill>
            </a:endParaRPr>
          </a:p>
          <a:p>
            <a:pPr marL="342900" lvl="0" indent="-342900" algn="l" rtl="0">
              <a:spcBef>
                <a:spcPts val="640"/>
              </a:spcBef>
              <a:spcAft>
                <a:spcPts val="0"/>
              </a:spcAft>
              <a:buClr>
                <a:schemeClr val="dk1"/>
              </a:buClr>
              <a:buSzPts val="3200"/>
              <a:buChar char="•"/>
            </a:pPr>
            <a:r>
              <a:rPr lang="en-US" sz="3200" b="1" u="sng" dirty="0"/>
              <a:t>HAV </a:t>
            </a:r>
            <a:r>
              <a:rPr lang="en-US" sz="3200" b="1" u="sng" dirty="0" err="1"/>
              <a:t>IgM</a:t>
            </a:r>
            <a:r>
              <a:rPr lang="en-US" sz="3200" b="1" u="sng" dirty="0"/>
              <a:t> :</a:t>
            </a:r>
            <a:r>
              <a:rPr lang="en-US" sz="3200" b="1" dirty="0"/>
              <a:t> </a:t>
            </a:r>
            <a:r>
              <a:rPr lang="en-US" dirty="0">
                <a:solidFill>
                  <a:srgbClr val="000000"/>
                </a:solidFill>
                <a:latin typeface="Arial"/>
                <a:ea typeface="Arial"/>
                <a:cs typeface="Arial"/>
                <a:sym typeface="Arial"/>
              </a:rPr>
              <a:t>positive at the time of onset of symptoms; results </a:t>
            </a:r>
            <a:r>
              <a:rPr lang="en-US" u="sng" dirty="0">
                <a:solidFill>
                  <a:srgbClr val="000000"/>
                </a:solidFill>
                <a:latin typeface="Arial"/>
                <a:ea typeface="Arial"/>
                <a:cs typeface="Arial"/>
                <a:sym typeface="Arial"/>
              </a:rPr>
              <a:t>remain positive for 3-6 months </a:t>
            </a:r>
            <a:r>
              <a:rPr lang="en-US" dirty="0">
                <a:solidFill>
                  <a:srgbClr val="000000"/>
                </a:solidFill>
                <a:latin typeface="Arial"/>
                <a:ea typeface="Arial"/>
                <a:cs typeface="Arial"/>
                <a:sym typeface="Arial"/>
              </a:rPr>
              <a:t>after the primary infection</a:t>
            </a:r>
            <a:endParaRPr dirty="0"/>
          </a:p>
          <a:p>
            <a:pPr marL="342900" lvl="0" indent="-342900" algn="l" rtl="0">
              <a:spcBef>
                <a:spcPts val="640"/>
              </a:spcBef>
              <a:spcAft>
                <a:spcPts val="0"/>
              </a:spcAft>
              <a:buClr>
                <a:schemeClr val="dk1"/>
              </a:buClr>
              <a:buSzPts val="3200"/>
              <a:buChar char="•"/>
            </a:pPr>
            <a:r>
              <a:rPr lang="en-US" sz="3200" b="1" u="sng" dirty="0"/>
              <a:t>HAV </a:t>
            </a:r>
            <a:r>
              <a:rPr lang="en-US" sz="3200" b="1" u="sng" dirty="0" err="1"/>
              <a:t>IgG</a:t>
            </a:r>
            <a:r>
              <a:rPr lang="en-US" sz="3200" b="1" u="sng" dirty="0"/>
              <a:t>:</a:t>
            </a:r>
            <a:r>
              <a:rPr lang="en-US" sz="3200" b="1" dirty="0"/>
              <a:t> </a:t>
            </a:r>
            <a:r>
              <a:rPr lang="en-US" dirty="0">
                <a:solidFill>
                  <a:srgbClr val="000000"/>
                </a:solidFill>
                <a:latin typeface="Arial"/>
                <a:ea typeface="Arial"/>
                <a:cs typeface="Arial"/>
                <a:sym typeface="Arial"/>
              </a:rPr>
              <a:t>appears soon after </a:t>
            </a:r>
            <a:r>
              <a:rPr lang="en-US" dirty="0" err="1">
                <a:solidFill>
                  <a:srgbClr val="000000"/>
                </a:solidFill>
                <a:latin typeface="Arial"/>
                <a:ea typeface="Arial"/>
                <a:cs typeface="Arial"/>
                <a:sym typeface="Arial"/>
              </a:rPr>
              <a:t>IgM</a:t>
            </a:r>
            <a:r>
              <a:rPr lang="en-US" dirty="0">
                <a:solidFill>
                  <a:srgbClr val="000000"/>
                </a:solidFill>
                <a:latin typeface="Arial"/>
                <a:ea typeface="Arial"/>
                <a:cs typeface="Arial"/>
                <a:sym typeface="Arial"/>
              </a:rPr>
              <a:t> and generally </a:t>
            </a:r>
            <a:r>
              <a:rPr lang="en-US" u="sng" dirty="0">
                <a:solidFill>
                  <a:srgbClr val="000000"/>
                </a:solidFill>
                <a:latin typeface="Arial"/>
                <a:ea typeface="Arial"/>
                <a:cs typeface="Arial"/>
                <a:sym typeface="Arial"/>
              </a:rPr>
              <a:t>persists for many years</a:t>
            </a:r>
            <a:r>
              <a:rPr lang="en-US" dirty="0">
                <a:solidFill>
                  <a:srgbClr val="000000"/>
                </a:solidFill>
                <a:latin typeface="Arial"/>
                <a:ea typeface="Arial"/>
                <a:cs typeface="Arial"/>
                <a:sym typeface="Arial"/>
              </a:rPr>
              <a:t>.</a:t>
            </a:r>
            <a:endParaRPr dirty="0"/>
          </a:p>
          <a:p>
            <a:pPr marL="342900" lvl="0" indent="-342900" algn="l" rtl="0">
              <a:spcBef>
                <a:spcPts val="560"/>
              </a:spcBef>
              <a:spcAft>
                <a:spcPts val="0"/>
              </a:spcAft>
              <a:buClr>
                <a:srgbClr val="000000"/>
              </a:buClr>
              <a:buSzPts val="2800"/>
              <a:buChar char="•"/>
            </a:pPr>
            <a:r>
              <a:rPr lang="en-US" dirty="0">
                <a:solidFill>
                  <a:srgbClr val="000000"/>
                </a:solidFill>
                <a:latin typeface="Arial"/>
                <a:ea typeface="Arial"/>
                <a:cs typeface="Arial"/>
                <a:sym typeface="Arial"/>
              </a:rPr>
              <a:t>The role with HAV is </a:t>
            </a:r>
            <a:r>
              <a:rPr lang="en-US" b="1" dirty="0">
                <a:solidFill>
                  <a:srgbClr val="FF0000"/>
                </a:solidFill>
                <a:latin typeface="Arial"/>
                <a:ea typeface="Arial"/>
                <a:cs typeface="Arial"/>
                <a:sym typeface="Arial"/>
              </a:rPr>
              <a:t>complete resolution, no chronicity.</a:t>
            </a:r>
            <a:endParaRPr b="1" dirty="0">
              <a:solidFill>
                <a:srgbClr val="FF0000"/>
              </a:solidFill>
            </a:endParaRPr>
          </a:p>
          <a:p>
            <a:pPr marL="342900" lvl="0" indent="-165100" algn="l" rtl="0">
              <a:spcBef>
                <a:spcPts val="560"/>
              </a:spcBef>
              <a:spcAft>
                <a:spcPts val="0"/>
              </a:spcAft>
              <a:buClr>
                <a:schemeClr val="dk1"/>
              </a:buClr>
              <a:buSzPts val="2800"/>
              <a:buNone/>
            </a:pPr>
            <a:endParaRPr dirty="0"/>
          </a:p>
        </p:txBody>
      </p:sp>
      <p:sp>
        <p:nvSpPr>
          <p:cNvPr id="231" name="Google Shape;231;p16"/>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Hepatitis A Virus</a:t>
            </a:r>
            <a:endParaRPr>
              <a:solidFill>
                <a:srgbClr val="FF0000"/>
              </a:solidFill>
            </a:endParaRPr>
          </a:p>
        </p:txBody>
      </p:sp>
      <p:sp>
        <p:nvSpPr>
          <p:cNvPr id="232" name="Google Shape;232;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233" name="Google Shape;233;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234" name="Google Shape;234;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7"/>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Hepatitis A Virus</a:t>
            </a:r>
            <a:endParaRPr/>
          </a:p>
        </p:txBody>
      </p:sp>
      <p:pic>
        <p:nvPicPr>
          <p:cNvPr id="240" name="Google Shape;240;p17" descr="coursehepA"/>
          <p:cNvPicPr preferRelativeResize="0">
            <a:picLocks noGrp="1"/>
          </p:cNvPicPr>
          <p:nvPr>
            <p:ph type="body" idx="1"/>
          </p:nvPr>
        </p:nvPicPr>
        <p:blipFill rotWithShape="1">
          <a:blip r:embed="rId3">
            <a:alphaModFix/>
          </a:blip>
          <a:srcRect/>
          <a:stretch/>
        </p:blipFill>
        <p:spPr>
          <a:xfrm>
            <a:off x="683568" y="1340768"/>
            <a:ext cx="7971655" cy="5184576"/>
          </a:xfrm>
          <a:prstGeom prst="rect">
            <a:avLst/>
          </a:prstGeom>
          <a:noFill/>
          <a:ln>
            <a:noFill/>
          </a:ln>
        </p:spPr>
      </p:pic>
      <p:sp>
        <p:nvSpPr>
          <p:cNvPr id="241" name="Google Shape;24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242" name="Google Shape;24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243" name="Google Shape;24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8"/>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Hepatitis A Virus</a:t>
            </a:r>
            <a:endParaRPr/>
          </a:p>
        </p:txBody>
      </p:sp>
      <p:pic>
        <p:nvPicPr>
          <p:cNvPr id="249" name="Google Shape;249;p18"/>
          <p:cNvPicPr preferRelativeResize="0">
            <a:picLocks noGrp="1"/>
          </p:cNvPicPr>
          <p:nvPr>
            <p:ph type="body" idx="1"/>
          </p:nvPr>
        </p:nvPicPr>
        <p:blipFill rotWithShape="1">
          <a:blip r:embed="rId3">
            <a:alphaModFix/>
          </a:blip>
          <a:srcRect l="14140" t="24427" r="30808" b="19879"/>
          <a:stretch/>
        </p:blipFill>
        <p:spPr>
          <a:xfrm>
            <a:off x="517111" y="1484784"/>
            <a:ext cx="8519385" cy="5256584"/>
          </a:xfrm>
          <a:prstGeom prst="rect">
            <a:avLst/>
          </a:prstGeom>
          <a:noFill/>
          <a:ln>
            <a:noFill/>
          </a:ln>
        </p:spPr>
      </p:pic>
      <p:sp>
        <p:nvSpPr>
          <p:cNvPr id="250" name="Google Shape;250;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251" name="Google Shape;251;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252" name="Google Shape;252;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19"/>
          <p:cNvSpPr txBox="1">
            <a:spLocks noGrp="1"/>
          </p:cNvSpPr>
          <p:nvPr>
            <p:ph type="body" idx="1"/>
          </p:nvPr>
        </p:nvSpPr>
        <p:spPr>
          <a:xfrm>
            <a:off x="405729" y="1412776"/>
            <a:ext cx="8414743" cy="5445224"/>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Clr>
                <a:schemeClr val="dk1"/>
              </a:buClr>
              <a:buSzPts val="2800"/>
              <a:buChar char="•"/>
            </a:pPr>
            <a:r>
              <a:rPr lang="en-US" b="1" u="sng" dirty="0"/>
              <a:t>The incubation period:</a:t>
            </a:r>
            <a:r>
              <a:rPr lang="en-US" b="1" dirty="0"/>
              <a:t> </a:t>
            </a:r>
            <a:r>
              <a:rPr lang="en-US" dirty="0"/>
              <a:t>30-180 days (average 75 days). </a:t>
            </a:r>
            <a:endParaRPr dirty="0"/>
          </a:p>
          <a:p>
            <a:pPr marL="342900" lvl="0" indent="-342900" algn="l" rtl="0">
              <a:spcBef>
                <a:spcPts val="560"/>
              </a:spcBef>
              <a:spcAft>
                <a:spcPts val="0"/>
              </a:spcAft>
              <a:buClr>
                <a:schemeClr val="dk1"/>
              </a:buClr>
              <a:buSzPts val="2800"/>
              <a:buChar char="•"/>
            </a:pPr>
            <a:r>
              <a:rPr lang="en-US" b="1" u="sng" dirty="0"/>
              <a:t>Mode of transmission: </a:t>
            </a:r>
            <a:r>
              <a:rPr lang="en-US" dirty="0"/>
              <a:t>Blood borne, tattooing, piercing, perinatal, sexually.  </a:t>
            </a:r>
            <a:endParaRPr dirty="0"/>
          </a:p>
          <a:p>
            <a:pPr marL="342900" lvl="0" indent="-342900" algn="l" rtl="0">
              <a:spcBef>
                <a:spcPts val="560"/>
              </a:spcBef>
              <a:spcAft>
                <a:spcPts val="0"/>
              </a:spcAft>
              <a:buClr>
                <a:schemeClr val="dk1"/>
              </a:buClr>
              <a:buSzPts val="2800"/>
              <a:buChar char="•"/>
            </a:pPr>
            <a:r>
              <a:rPr lang="en-US" b="1" u="sng" dirty="0"/>
              <a:t>Clinical course:</a:t>
            </a:r>
            <a:r>
              <a:rPr lang="en-US" dirty="0"/>
              <a:t> is highly variable where Some patients experience rapid improvements, others go on to experience prolonged disease with </a:t>
            </a:r>
            <a:r>
              <a:rPr lang="en-US" b="1" dirty="0">
                <a:solidFill>
                  <a:srgbClr val="FF0000"/>
                </a:solidFill>
              </a:rPr>
              <a:t>slow resolution</a:t>
            </a:r>
            <a:r>
              <a:rPr lang="en-US" b="1" dirty="0"/>
              <a:t>.</a:t>
            </a:r>
            <a:endParaRPr b="1" dirty="0"/>
          </a:p>
          <a:p>
            <a:pPr marL="342900" lvl="0" indent="-342900" algn="l" rtl="0">
              <a:spcBef>
                <a:spcPts val="560"/>
              </a:spcBef>
              <a:spcAft>
                <a:spcPts val="0"/>
              </a:spcAft>
              <a:buClr>
                <a:schemeClr val="dk1"/>
              </a:buClr>
              <a:buSzPts val="2800"/>
              <a:buChar char="•"/>
            </a:pPr>
            <a:r>
              <a:rPr lang="en-US" dirty="0"/>
              <a:t>Others may have symptoms that periodically improve, only to worsen later (relapsing hepatitis).</a:t>
            </a:r>
            <a:endParaRPr dirty="0"/>
          </a:p>
          <a:p>
            <a:pPr marL="342900" lvl="0" indent="-342900" algn="l" rtl="0">
              <a:spcBef>
                <a:spcPts val="560"/>
              </a:spcBef>
              <a:spcAft>
                <a:spcPts val="0"/>
              </a:spcAft>
              <a:buClr>
                <a:schemeClr val="dk1"/>
              </a:buClr>
              <a:buSzPts val="2800"/>
              <a:buChar char="•"/>
            </a:pPr>
            <a:r>
              <a:rPr lang="en-US" dirty="0"/>
              <a:t>In a subset of patients the </a:t>
            </a:r>
            <a:r>
              <a:rPr lang="en-US" b="1" dirty="0">
                <a:solidFill>
                  <a:srgbClr val="FF0000"/>
                </a:solidFill>
              </a:rPr>
              <a:t>disease rapidly progresses </a:t>
            </a:r>
            <a:r>
              <a:rPr lang="en-US" dirty="0"/>
              <a:t>to </a:t>
            </a:r>
            <a:r>
              <a:rPr lang="en-US" b="1" dirty="0">
                <a:solidFill>
                  <a:srgbClr val="FF0000"/>
                </a:solidFill>
              </a:rPr>
              <a:t>fulminant liver failure</a:t>
            </a:r>
            <a:r>
              <a:rPr lang="en-US" dirty="0"/>
              <a:t>; this may occur over days to weeks.</a:t>
            </a:r>
            <a:endParaRPr dirty="0"/>
          </a:p>
          <a:p>
            <a:pPr marL="342900" lvl="0" indent="-165100" algn="l" rtl="0">
              <a:spcBef>
                <a:spcPts val="560"/>
              </a:spcBef>
              <a:spcAft>
                <a:spcPts val="0"/>
              </a:spcAft>
              <a:buClr>
                <a:schemeClr val="dk1"/>
              </a:buClr>
              <a:buSzPts val="2800"/>
              <a:buNone/>
            </a:pPr>
            <a:endParaRPr dirty="0"/>
          </a:p>
          <a:p>
            <a:pPr marL="342900" lvl="0" indent="-165100" algn="l" rtl="0">
              <a:spcBef>
                <a:spcPts val="560"/>
              </a:spcBef>
              <a:spcAft>
                <a:spcPts val="0"/>
              </a:spcAft>
              <a:buClr>
                <a:schemeClr val="dk1"/>
              </a:buClr>
              <a:buSzPts val="2800"/>
              <a:buNone/>
            </a:pPr>
            <a:endParaRPr dirty="0"/>
          </a:p>
        </p:txBody>
      </p:sp>
      <p:sp>
        <p:nvSpPr>
          <p:cNvPr id="258" name="Google Shape;258;p19"/>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dirty="0">
                <a:solidFill>
                  <a:srgbClr val="FF0000"/>
                </a:solidFill>
              </a:rPr>
              <a:t>Hepatitis B Virus</a:t>
            </a:r>
            <a:endParaRPr dirty="0"/>
          </a:p>
        </p:txBody>
      </p:sp>
      <p:sp>
        <p:nvSpPr>
          <p:cNvPr id="259" name="Google Shape;259;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260" name="Google Shape;260;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261" name="Google Shape;261;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
          <p:cNvSpPr txBox="1">
            <a:spLocks noGrp="1"/>
          </p:cNvSpPr>
          <p:nvPr>
            <p:ph type="ctrTitle"/>
          </p:nvPr>
        </p:nvSpPr>
        <p:spPr>
          <a:xfrm>
            <a:off x="838200" y="3140968"/>
            <a:ext cx="7772400" cy="2002544"/>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FF0000"/>
              </a:buClr>
              <a:buSzPts val="4400"/>
              <a:buFont typeface="Calibri"/>
              <a:buNone/>
            </a:pPr>
            <a:r>
              <a:rPr lang="en-US">
                <a:solidFill>
                  <a:srgbClr val="FF0000"/>
                </a:solidFill>
              </a:rPr>
              <a:t>Viral Hepatitis</a:t>
            </a:r>
            <a:br>
              <a:rPr lang="en-US">
                <a:solidFill>
                  <a:srgbClr val="FF0000"/>
                </a:solidFill>
              </a:rPr>
            </a:br>
            <a:r>
              <a:rPr lang="en-US">
                <a:solidFill>
                  <a:srgbClr val="FF0000"/>
                </a:solidFill>
              </a:rPr>
              <a:t>Acute and Chronic </a:t>
            </a:r>
            <a:endParaRPr/>
          </a:p>
        </p:txBody>
      </p:sp>
      <p:sp>
        <p:nvSpPr>
          <p:cNvPr id="103" name="Google Shape;103;p2"/>
          <p:cNvSpPr txBox="1"/>
          <p:nvPr/>
        </p:nvSpPr>
        <p:spPr>
          <a:xfrm>
            <a:off x="2051720" y="4797152"/>
            <a:ext cx="5040560" cy="9541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endParaRPr sz="2800" b="1" i="0" u="none" strike="noStrike" cap="none">
              <a:solidFill>
                <a:srgbClr val="FF0000"/>
              </a:solidFill>
              <a:latin typeface="Calibri"/>
              <a:ea typeface="Calibri"/>
              <a:cs typeface="Calibri"/>
              <a:sym typeface="Calibri"/>
            </a:endParaRPr>
          </a:p>
          <a:p>
            <a:pPr marL="0" marR="0" lvl="0" indent="0" algn="ctr" rtl="0">
              <a:spcBef>
                <a:spcPts val="0"/>
              </a:spcBef>
              <a:spcAft>
                <a:spcPts val="0"/>
              </a:spcAft>
              <a:buNone/>
            </a:pPr>
            <a:r>
              <a:rPr lang="en-US" sz="2800" b="1" i="0" u="none" strike="noStrike" cap="none">
                <a:solidFill>
                  <a:srgbClr val="FF0000"/>
                </a:solidFill>
                <a:latin typeface="Calibri"/>
                <a:ea typeface="Calibri"/>
                <a:cs typeface="Calibri"/>
                <a:sym typeface="Calibri"/>
              </a:rPr>
              <a:t>By: Amira Isaac Samaan</a:t>
            </a:r>
            <a:endParaRPr sz="2800" b="1" i="0" u="none" strike="noStrike" cap="none">
              <a:solidFill>
                <a:srgbClr val="FF0000"/>
              </a:solidFill>
              <a:latin typeface="Calibri"/>
              <a:ea typeface="Calibri"/>
              <a:cs typeface="Calibri"/>
              <a:sym typeface="Calibri"/>
            </a:endParaRPr>
          </a:p>
        </p:txBody>
      </p:sp>
      <p:sp>
        <p:nvSpPr>
          <p:cNvPr id="104" name="Google Shape;104;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105" name="Google Shape;105;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106" name="Google Shape;106;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0"/>
          <p:cNvSpPr txBox="1">
            <a:spLocks noGrp="1"/>
          </p:cNvSpPr>
          <p:nvPr>
            <p:ph type="body" idx="1"/>
          </p:nvPr>
        </p:nvSpPr>
        <p:spPr>
          <a:xfrm>
            <a:off x="457200" y="1412776"/>
            <a:ext cx="8229600" cy="6048672"/>
          </a:xfrm>
          <a:prstGeom prst="rect">
            <a:avLst/>
          </a:prstGeom>
          <a:noFill/>
          <a:ln>
            <a:noFill/>
          </a:ln>
        </p:spPr>
        <p:txBody>
          <a:bodyPr spcFirstLastPara="1" wrap="square" lIns="91425" tIns="45700" rIns="91425" bIns="45700" anchor="t" anchorCtr="0">
            <a:normAutofit/>
          </a:bodyPr>
          <a:lstStyle/>
          <a:p>
            <a:pPr marL="446532" lvl="0" indent="-446532" algn="l" rtl="0">
              <a:lnSpc>
                <a:spcPct val="72000"/>
              </a:lnSpc>
              <a:spcBef>
                <a:spcPts val="0"/>
              </a:spcBef>
              <a:spcAft>
                <a:spcPts val="0"/>
              </a:spcAft>
              <a:buClr>
                <a:schemeClr val="dk1"/>
              </a:buClr>
              <a:buSzPts val="2400"/>
              <a:buChar char="•"/>
            </a:pPr>
            <a:r>
              <a:rPr lang="en-US" sz="2400" b="1" dirty="0" err="1">
                <a:latin typeface="Arial"/>
                <a:ea typeface="Arial"/>
                <a:cs typeface="Arial"/>
                <a:sym typeface="Arial"/>
              </a:rPr>
              <a:t>HBsAg</a:t>
            </a:r>
            <a:endParaRPr sz="2400" b="1" dirty="0"/>
          </a:p>
          <a:p>
            <a:pPr marL="307953" lvl="0" indent="-307953" algn="l" rtl="0">
              <a:lnSpc>
                <a:spcPct val="72000"/>
              </a:lnSpc>
              <a:spcBef>
                <a:spcPts val="400"/>
              </a:spcBef>
              <a:spcAft>
                <a:spcPts val="0"/>
              </a:spcAft>
              <a:buClr>
                <a:srgbClr val="2D5902"/>
              </a:buClr>
              <a:buSzPts val="2400"/>
              <a:buFont typeface="Noto Sans Symbols"/>
              <a:buChar char="🙢"/>
            </a:pPr>
            <a:r>
              <a:rPr lang="en-US" sz="2400" dirty="0">
                <a:latin typeface="Arial"/>
                <a:ea typeface="Arial"/>
                <a:cs typeface="Arial"/>
                <a:sym typeface="Arial"/>
              </a:rPr>
              <a:t>Present in </a:t>
            </a:r>
            <a:r>
              <a:rPr lang="en-US" sz="2400" b="1" dirty="0">
                <a:solidFill>
                  <a:srgbClr val="FF0000"/>
                </a:solidFill>
                <a:latin typeface="Arial"/>
                <a:ea typeface="Arial"/>
                <a:cs typeface="Arial"/>
                <a:sym typeface="Arial"/>
              </a:rPr>
              <a:t>acute of chronic infection</a:t>
            </a:r>
            <a:endParaRPr sz="2400" b="1" dirty="0">
              <a:solidFill>
                <a:srgbClr val="FF0000"/>
              </a:solidFill>
            </a:endParaRPr>
          </a:p>
          <a:p>
            <a:pPr marL="307953" lvl="0" indent="-307953" algn="l" rtl="0">
              <a:lnSpc>
                <a:spcPct val="72000"/>
              </a:lnSpc>
              <a:spcBef>
                <a:spcPts val="400"/>
              </a:spcBef>
              <a:spcAft>
                <a:spcPts val="0"/>
              </a:spcAft>
              <a:buClr>
                <a:srgbClr val="2D5902"/>
              </a:buClr>
              <a:buSzPts val="2400"/>
              <a:buFont typeface="Noto Sans Symbols"/>
              <a:buChar char="🙢"/>
            </a:pPr>
            <a:r>
              <a:rPr lang="en-US" sz="2400" dirty="0">
                <a:latin typeface="Arial"/>
                <a:ea typeface="Arial"/>
                <a:cs typeface="Arial"/>
                <a:sym typeface="Arial"/>
              </a:rPr>
              <a:t>Detectable 1 to 2 weeks after infection</a:t>
            </a:r>
            <a:br>
              <a:rPr lang="en-US" sz="2400" dirty="0">
                <a:latin typeface="Arial"/>
                <a:ea typeface="Arial"/>
                <a:cs typeface="Arial"/>
                <a:sym typeface="Arial"/>
              </a:rPr>
            </a:br>
            <a:endParaRPr sz="2400" dirty="0">
              <a:latin typeface="Arial"/>
              <a:ea typeface="Arial"/>
              <a:cs typeface="Arial"/>
              <a:sym typeface="Arial"/>
            </a:endParaRPr>
          </a:p>
          <a:p>
            <a:pPr marL="446532" lvl="0" indent="-446532" algn="l" rtl="0">
              <a:lnSpc>
                <a:spcPct val="72000"/>
              </a:lnSpc>
              <a:spcBef>
                <a:spcPts val="400"/>
              </a:spcBef>
              <a:spcAft>
                <a:spcPts val="0"/>
              </a:spcAft>
              <a:buClr>
                <a:schemeClr val="dk1"/>
              </a:buClr>
              <a:buSzPts val="2400"/>
              <a:buChar char="•"/>
            </a:pPr>
            <a:r>
              <a:rPr lang="en-US" sz="2400" b="1" dirty="0" err="1">
                <a:latin typeface="Arial"/>
                <a:ea typeface="Arial"/>
                <a:cs typeface="Arial"/>
                <a:sym typeface="Arial"/>
              </a:rPr>
              <a:t>HBeAg</a:t>
            </a:r>
            <a:endParaRPr sz="2400" b="1" dirty="0">
              <a:latin typeface="Arial"/>
              <a:ea typeface="Arial"/>
              <a:cs typeface="Arial"/>
              <a:sym typeface="Arial"/>
            </a:endParaRPr>
          </a:p>
          <a:p>
            <a:pPr marL="307953" lvl="0" indent="-307953" algn="l" rtl="0">
              <a:lnSpc>
                <a:spcPct val="72000"/>
              </a:lnSpc>
              <a:spcBef>
                <a:spcPts val="400"/>
              </a:spcBef>
              <a:spcAft>
                <a:spcPts val="0"/>
              </a:spcAft>
              <a:buClr>
                <a:srgbClr val="2D5902"/>
              </a:buClr>
              <a:buSzPts val="2400"/>
              <a:buFont typeface="Noto Sans Symbols"/>
              <a:buChar char="🙢"/>
            </a:pPr>
            <a:r>
              <a:rPr lang="en-US" sz="2400" dirty="0">
                <a:latin typeface="Arial"/>
                <a:ea typeface="Arial"/>
                <a:cs typeface="Arial"/>
                <a:sym typeface="Arial"/>
              </a:rPr>
              <a:t>Appears shortly after </a:t>
            </a:r>
            <a:r>
              <a:rPr lang="en-US" sz="2400" dirty="0" err="1">
                <a:latin typeface="Arial"/>
                <a:ea typeface="Arial"/>
                <a:cs typeface="Arial"/>
                <a:sym typeface="Arial"/>
              </a:rPr>
              <a:t>HBsAg</a:t>
            </a:r>
            <a:endParaRPr sz="2400" dirty="0"/>
          </a:p>
          <a:p>
            <a:pPr marL="307953" lvl="0" indent="-307953" algn="l" rtl="0">
              <a:lnSpc>
                <a:spcPct val="72000"/>
              </a:lnSpc>
              <a:spcBef>
                <a:spcPts val="400"/>
              </a:spcBef>
              <a:spcAft>
                <a:spcPts val="0"/>
              </a:spcAft>
              <a:buClr>
                <a:srgbClr val="2D5902"/>
              </a:buClr>
              <a:buSzPts val="2400"/>
              <a:buFont typeface="Noto Sans Symbols"/>
              <a:buChar char="🙢"/>
            </a:pPr>
            <a:r>
              <a:rPr lang="en-US" sz="2400" dirty="0">
                <a:latin typeface="Arial"/>
                <a:ea typeface="Arial"/>
                <a:cs typeface="Arial"/>
                <a:sym typeface="Arial"/>
              </a:rPr>
              <a:t>Indicates </a:t>
            </a:r>
            <a:r>
              <a:rPr lang="en-US" sz="2400" b="1" dirty="0">
                <a:solidFill>
                  <a:srgbClr val="FF0000"/>
                </a:solidFill>
                <a:latin typeface="Arial"/>
                <a:ea typeface="Arial"/>
                <a:cs typeface="Arial"/>
                <a:sym typeface="Arial"/>
              </a:rPr>
              <a:t>viral Replication and Infectivity</a:t>
            </a:r>
            <a:r>
              <a:rPr lang="en-US" sz="2400" dirty="0">
                <a:latin typeface="Arial"/>
                <a:ea typeface="Arial"/>
                <a:cs typeface="Arial"/>
                <a:sym typeface="Arial"/>
              </a:rPr>
              <a:t/>
            </a:r>
            <a:br>
              <a:rPr lang="en-US" sz="2400" dirty="0">
                <a:latin typeface="Arial"/>
                <a:ea typeface="Arial"/>
                <a:cs typeface="Arial"/>
                <a:sym typeface="Arial"/>
              </a:rPr>
            </a:br>
            <a:endParaRPr sz="2400" dirty="0">
              <a:latin typeface="Arial"/>
              <a:ea typeface="Arial"/>
              <a:cs typeface="Arial"/>
              <a:sym typeface="Arial"/>
            </a:endParaRPr>
          </a:p>
          <a:p>
            <a:pPr marL="446532" lvl="0" indent="-446532" algn="l" rtl="0">
              <a:lnSpc>
                <a:spcPct val="72000"/>
              </a:lnSpc>
              <a:spcBef>
                <a:spcPts val="400"/>
              </a:spcBef>
              <a:spcAft>
                <a:spcPts val="0"/>
              </a:spcAft>
              <a:buClr>
                <a:schemeClr val="dk1"/>
              </a:buClr>
              <a:buSzPts val="2400"/>
              <a:buChar char="•"/>
            </a:pPr>
            <a:r>
              <a:rPr lang="en-US" sz="2400" b="1" dirty="0" err="1">
                <a:latin typeface="Arial"/>
                <a:ea typeface="Arial"/>
                <a:cs typeface="Arial"/>
                <a:sym typeface="Arial"/>
              </a:rPr>
              <a:t>HBsAb</a:t>
            </a:r>
            <a:r>
              <a:rPr lang="en-US" sz="2400" b="1" dirty="0">
                <a:latin typeface="Arial"/>
                <a:ea typeface="Arial"/>
                <a:cs typeface="Arial"/>
                <a:sym typeface="Arial"/>
              </a:rPr>
              <a:t> (Anti-HBs</a:t>
            </a:r>
            <a:r>
              <a:rPr lang="en-US" sz="2400" b="1" u="sng" dirty="0">
                <a:latin typeface="Arial"/>
                <a:ea typeface="Arial"/>
                <a:cs typeface="Arial"/>
                <a:sym typeface="Arial"/>
              </a:rPr>
              <a:t>)</a:t>
            </a:r>
            <a:endParaRPr sz="2400" b="1" u="sng" dirty="0"/>
          </a:p>
          <a:p>
            <a:pPr marL="307953" lvl="0" indent="-307953" algn="l" rtl="0">
              <a:lnSpc>
                <a:spcPct val="72000"/>
              </a:lnSpc>
              <a:spcBef>
                <a:spcPts val="400"/>
              </a:spcBef>
              <a:spcAft>
                <a:spcPts val="0"/>
              </a:spcAft>
              <a:buClr>
                <a:srgbClr val="2D5902"/>
              </a:buClr>
              <a:buSzPts val="2400"/>
              <a:buFont typeface="Noto Sans Symbols"/>
              <a:buChar char="🙢"/>
            </a:pPr>
            <a:r>
              <a:rPr lang="en-US" sz="2400" dirty="0">
                <a:latin typeface="Arial"/>
                <a:ea typeface="Arial"/>
                <a:cs typeface="Arial"/>
                <a:sym typeface="Arial"/>
              </a:rPr>
              <a:t>Present after vaccination or clearance of </a:t>
            </a:r>
            <a:r>
              <a:rPr lang="en-US" sz="2400" dirty="0" err="1">
                <a:latin typeface="Arial"/>
                <a:ea typeface="Arial"/>
                <a:cs typeface="Arial"/>
                <a:sym typeface="Arial"/>
              </a:rPr>
              <a:t>HBsAg</a:t>
            </a:r>
            <a:r>
              <a:rPr lang="en-US" sz="2400" dirty="0">
                <a:latin typeface="Arial"/>
                <a:ea typeface="Arial"/>
                <a:cs typeface="Arial"/>
                <a:sym typeface="Arial"/>
              </a:rPr>
              <a:t>(Usually 1 to 3 months)</a:t>
            </a:r>
            <a:endParaRPr sz="2400" dirty="0"/>
          </a:p>
          <a:p>
            <a:pPr marL="307953" lvl="0" indent="-307953" algn="l" rtl="0">
              <a:lnSpc>
                <a:spcPct val="72000"/>
              </a:lnSpc>
              <a:spcBef>
                <a:spcPts val="400"/>
              </a:spcBef>
              <a:spcAft>
                <a:spcPts val="0"/>
              </a:spcAft>
              <a:buClr>
                <a:srgbClr val="2D5902"/>
              </a:buClr>
              <a:buSzPts val="2400"/>
              <a:buFont typeface="Noto Sans Symbols"/>
              <a:buChar char="🙢"/>
            </a:pPr>
            <a:r>
              <a:rPr lang="en-US" sz="2400" dirty="0">
                <a:latin typeface="Arial"/>
                <a:ea typeface="Arial"/>
                <a:cs typeface="Arial"/>
                <a:sym typeface="Arial"/>
              </a:rPr>
              <a:t>Indicates immunity to HBV</a:t>
            </a:r>
            <a:br>
              <a:rPr lang="en-US" sz="2400" dirty="0">
                <a:latin typeface="Arial"/>
                <a:ea typeface="Arial"/>
                <a:cs typeface="Arial"/>
                <a:sym typeface="Arial"/>
              </a:rPr>
            </a:br>
            <a:endParaRPr sz="2400" dirty="0">
              <a:latin typeface="Arial"/>
              <a:ea typeface="Arial"/>
              <a:cs typeface="Arial"/>
              <a:sym typeface="Arial"/>
            </a:endParaRPr>
          </a:p>
          <a:p>
            <a:pPr marL="446532" lvl="0" indent="-446532" algn="l" rtl="0">
              <a:lnSpc>
                <a:spcPct val="72000"/>
              </a:lnSpc>
              <a:spcBef>
                <a:spcPts val="400"/>
              </a:spcBef>
              <a:spcAft>
                <a:spcPts val="0"/>
              </a:spcAft>
              <a:buClr>
                <a:schemeClr val="dk1"/>
              </a:buClr>
              <a:buSzPts val="2400"/>
              <a:buChar char="•"/>
            </a:pPr>
            <a:r>
              <a:rPr lang="en-US" sz="2400" b="1" dirty="0">
                <a:latin typeface="Arial"/>
                <a:ea typeface="Arial"/>
                <a:cs typeface="Arial"/>
                <a:sym typeface="Arial"/>
              </a:rPr>
              <a:t>HB core Antibody  (</a:t>
            </a:r>
            <a:r>
              <a:rPr lang="en-US" sz="2400" b="1" dirty="0" err="1">
                <a:latin typeface="Arial"/>
                <a:ea typeface="Arial"/>
                <a:cs typeface="Arial"/>
                <a:sym typeface="Arial"/>
              </a:rPr>
              <a:t>IgM</a:t>
            </a:r>
            <a:r>
              <a:rPr lang="en-US" sz="2400" b="1" dirty="0">
                <a:latin typeface="Arial"/>
                <a:ea typeface="Arial"/>
                <a:cs typeface="Arial"/>
                <a:sym typeface="Arial"/>
              </a:rPr>
              <a:t> anti-</a:t>
            </a:r>
            <a:r>
              <a:rPr lang="en-US" sz="2400" b="1" dirty="0" err="1">
                <a:latin typeface="Arial"/>
                <a:ea typeface="Arial"/>
                <a:cs typeface="Arial"/>
                <a:sym typeface="Arial"/>
              </a:rPr>
              <a:t>HBc</a:t>
            </a:r>
            <a:r>
              <a:rPr lang="en-US" sz="2400" b="1" dirty="0">
                <a:latin typeface="Arial"/>
                <a:ea typeface="Arial"/>
                <a:cs typeface="Arial"/>
                <a:sym typeface="Arial"/>
              </a:rPr>
              <a:t> or </a:t>
            </a:r>
            <a:r>
              <a:rPr lang="en-US" sz="2400" b="1" dirty="0" err="1">
                <a:latin typeface="Arial"/>
                <a:ea typeface="Arial"/>
                <a:cs typeface="Arial"/>
                <a:sym typeface="Arial"/>
              </a:rPr>
              <a:t>IgG</a:t>
            </a:r>
            <a:r>
              <a:rPr lang="en-US" sz="2400" b="1" dirty="0">
                <a:latin typeface="Arial"/>
                <a:ea typeface="Arial"/>
                <a:cs typeface="Arial"/>
                <a:sym typeface="Arial"/>
              </a:rPr>
              <a:t> anti-</a:t>
            </a:r>
            <a:r>
              <a:rPr lang="en-US" sz="2400" b="1" dirty="0" err="1">
                <a:latin typeface="Arial"/>
                <a:ea typeface="Arial"/>
                <a:cs typeface="Arial"/>
                <a:sym typeface="Arial"/>
              </a:rPr>
              <a:t>HBc</a:t>
            </a:r>
            <a:r>
              <a:rPr lang="en-US" sz="2400" b="1" dirty="0">
                <a:latin typeface="Arial"/>
                <a:ea typeface="Arial"/>
                <a:cs typeface="Arial"/>
                <a:sym typeface="Arial"/>
              </a:rPr>
              <a:t>)</a:t>
            </a:r>
            <a:endParaRPr sz="2400" b="1" dirty="0"/>
          </a:p>
          <a:p>
            <a:pPr marL="307953" lvl="0" indent="-307953" algn="l" rtl="0">
              <a:lnSpc>
                <a:spcPct val="72000"/>
              </a:lnSpc>
              <a:spcBef>
                <a:spcPts val="400"/>
              </a:spcBef>
              <a:spcAft>
                <a:spcPts val="0"/>
              </a:spcAft>
              <a:buClr>
                <a:srgbClr val="2D5902"/>
              </a:buClr>
              <a:buSzPts val="2400"/>
              <a:buFont typeface="Noto Sans Symbols"/>
              <a:buChar char="🙢"/>
            </a:pPr>
            <a:r>
              <a:rPr lang="en-US" sz="2400" dirty="0">
                <a:latin typeface="Arial"/>
                <a:ea typeface="Arial"/>
                <a:cs typeface="Arial"/>
                <a:sym typeface="Arial"/>
              </a:rPr>
              <a:t>Only Serological marker of HBV during "Window Period“</a:t>
            </a:r>
            <a:endParaRPr dirty="0"/>
          </a:p>
          <a:p>
            <a:pPr marL="307953" lvl="0" indent="-155553" algn="l" rtl="0">
              <a:lnSpc>
                <a:spcPct val="72000"/>
              </a:lnSpc>
              <a:spcBef>
                <a:spcPts val="400"/>
              </a:spcBef>
              <a:spcAft>
                <a:spcPts val="0"/>
              </a:spcAft>
              <a:buClr>
                <a:srgbClr val="2D5902"/>
              </a:buClr>
              <a:buSzPts val="2400"/>
              <a:buFont typeface="Noto Sans Symbols"/>
              <a:buNone/>
            </a:pPr>
            <a:endParaRPr sz="2400" dirty="0">
              <a:latin typeface="Arial"/>
              <a:ea typeface="Arial"/>
              <a:cs typeface="Arial"/>
              <a:sym typeface="Arial"/>
            </a:endParaRPr>
          </a:p>
          <a:p>
            <a:pPr marL="446532" lvl="0" indent="-446532" algn="l" rtl="0">
              <a:lnSpc>
                <a:spcPct val="72000"/>
              </a:lnSpc>
              <a:spcBef>
                <a:spcPts val="400"/>
              </a:spcBef>
              <a:spcAft>
                <a:spcPts val="0"/>
              </a:spcAft>
              <a:buClr>
                <a:srgbClr val="2D5902"/>
              </a:buClr>
              <a:buSzPts val="2400"/>
              <a:buChar char="•"/>
            </a:pPr>
            <a:r>
              <a:rPr lang="en-US" sz="2400" b="1" dirty="0">
                <a:latin typeface="Arial"/>
                <a:ea typeface="Arial"/>
                <a:cs typeface="Arial"/>
                <a:sym typeface="Arial"/>
              </a:rPr>
              <a:t>HBV-DNA </a:t>
            </a:r>
            <a:endParaRPr dirty="0"/>
          </a:p>
          <a:p>
            <a:pPr marL="307953" lvl="0" indent="-307953" algn="l" rtl="0">
              <a:lnSpc>
                <a:spcPct val="72000"/>
              </a:lnSpc>
              <a:spcBef>
                <a:spcPts val="400"/>
              </a:spcBef>
              <a:spcAft>
                <a:spcPts val="0"/>
              </a:spcAft>
              <a:buClr>
                <a:srgbClr val="2D5902"/>
              </a:buClr>
              <a:buSzPts val="2400"/>
              <a:buFont typeface="Noto Sans Symbols"/>
              <a:buChar char="🙢"/>
            </a:pPr>
            <a:r>
              <a:rPr lang="en-US" sz="2400" dirty="0">
                <a:latin typeface="Arial"/>
                <a:ea typeface="Arial"/>
                <a:cs typeface="Arial"/>
                <a:sym typeface="Arial"/>
              </a:rPr>
              <a:t>indicates active replication of virus. </a:t>
            </a:r>
            <a:endParaRPr dirty="0"/>
          </a:p>
          <a:p>
            <a:pPr marL="0" lvl="0" indent="0" algn="l" rtl="0">
              <a:lnSpc>
                <a:spcPct val="72000"/>
              </a:lnSpc>
              <a:spcBef>
                <a:spcPts val="400"/>
              </a:spcBef>
              <a:spcAft>
                <a:spcPts val="0"/>
              </a:spcAft>
              <a:buClr>
                <a:srgbClr val="2D5902"/>
              </a:buClr>
              <a:buSzPts val="2400"/>
              <a:buNone/>
            </a:pPr>
            <a:endParaRPr sz="2400" dirty="0"/>
          </a:p>
        </p:txBody>
      </p:sp>
      <p:sp>
        <p:nvSpPr>
          <p:cNvPr id="267" name="Google Shape;267;p20"/>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Hepatitis B Virus</a:t>
            </a:r>
            <a:endParaRPr/>
          </a:p>
        </p:txBody>
      </p:sp>
      <p:sp>
        <p:nvSpPr>
          <p:cNvPr id="268" name="Google Shape;268;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269" name="Google Shape;269;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270" name="Google Shape;270;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1"/>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Hepatitis B Virus</a:t>
            </a:r>
            <a:endParaRPr/>
          </a:p>
        </p:txBody>
      </p:sp>
      <p:pic>
        <p:nvPicPr>
          <p:cNvPr id="276" name="Google Shape;276;p21"/>
          <p:cNvPicPr preferRelativeResize="0">
            <a:picLocks noGrp="1"/>
          </p:cNvPicPr>
          <p:nvPr>
            <p:ph type="body" idx="1"/>
          </p:nvPr>
        </p:nvPicPr>
        <p:blipFill rotWithShape="1">
          <a:blip r:embed="rId3">
            <a:alphaModFix/>
          </a:blip>
          <a:srcRect/>
          <a:stretch/>
        </p:blipFill>
        <p:spPr>
          <a:xfrm>
            <a:off x="472640" y="1332816"/>
            <a:ext cx="8198719" cy="5760639"/>
          </a:xfrm>
          <a:prstGeom prst="rect">
            <a:avLst/>
          </a:prstGeom>
          <a:noFill/>
          <a:ln>
            <a:noFill/>
          </a:ln>
        </p:spPr>
      </p:pic>
      <p:sp>
        <p:nvSpPr>
          <p:cNvPr id="277" name="Google Shape;2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278" name="Google Shape;2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279" name="Google Shape;2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2"/>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Hepatitis B Virus</a:t>
            </a:r>
            <a:endParaRPr/>
          </a:p>
        </p:txBody>
      </p:sp>
      <p:pic>
        <p:nvPicPr>
          <p:cNvPr id="285" name="Google Shape;285;p22"/>
          <p:cNvPicPr preferRelativeResize="0">
            <a:picLocks noGrp="1"/>
          </p:cNvPicPr>
          <p:nvPr>
            <p:ph type="body" idx="1"/>
          </p:nvPr>
        </p:nvPicPr>
        <p:blipFill rotWithShape="1">
          <a:blip r:embed="rId3">
            <a:alphaModFix/>
          </a:blip>
          <a:srcRect/>
          <a:stretch/>
        </p:blipFill>
        <p:spPr>
          <a:xfrm>
            <a:off x="611560" y="1600200"/>
            <a:ext cx="8064895" cy="5141168"/>
          </a:xfrm>
          <a:prstGeom prst="rect">
            <a:avLst/>
          </a:prstGeom>
          <a:noFill/>
          <a:ln>
            <a:noFill/>
          </a:ln>
        </p:spPr>
      </p:pic>
      <p:sp>
        <p:nvSpPr>
          <p:cNvPr id="286" name="Google Shape;286;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287" name="Google Shape;287;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288" name="Google Shape;288;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3"/>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C00000"/>
              </a:buClr>
              <a:buSzPts val="3600"/>
              <a:buFont typeface="Calibri"/>
              <a:buNone/>
            </a:pPr>
            <a:endParaRPr/>
          </a:p>
        </p:txBody>
      </p:sp>
      <p:pic>
        <p:nvPicPr>
          <p:cNvPr id="294" name="Google Shape;294;p23"/>
          <p:cNvPicPr preferRelativeResize="0">
            <a:picLocks noGrp="1"/>
          </p:cNvPicPr>
          <p:nvPr>
            <p:ph type="body" idx="1"/>
          </p:nvPr>
        </p:nvPicPr>
        <p:blipFill rotWithShape="1">
          <a:blip r:embed="rId3">
            <a:alphaModFix/>
          </a:blip>
          <a:srcRect/>
          <a:stretch/>
        </p:blipFill>
        <p:spPr>
          <a:xfrm>
            <a:off x="251520" y="80271"/>
            <a:ext cx="8640960" cy="6697458"/>
          </a:xfrm>
          <a:prstGeom prst="rect">
            <a:avLst/>
          </a:prstGeom>
          <a:noFill/>
          <a:ln>
            <a:noFill/>
          </a:ln>
        </p:spPr>
      </p:pic>
      <p:sp>
        <p:nvSpPr>
          <p:cNvPr id="295" name="Google Shape;295;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296" name="Google Shape;296;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297" name="Google Shape;297;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4"/>
          <p:cNvSpPr txBox="1">
            <a:spLocks noGrp="1"/>
          </p:cNvSpPr>
          <p:nvPr>
            <p:ph type="body" idx="1"/>
          </p:nvPr>
        </p:nvSpPr>
        <p:spPr>
          <a:xfrm>
            <a:off x="215516" y="1276251"/>
            <a:ext cx="8712968" cy="5445224"/>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400"/>
              <a:buChar char="•"/>
            </a:pPr>
            <a:r>
              <a:rPr lang="en-US" sz="2400" b="1" u="sng" dirty="0"/>
              <a:t>The incubation period : </a:t>
            </a:r>
            <a:r>
              <a:rPr lang="en-US" sz="2400" dirty="0"/>
              <a:t>15-150 days.</a:t>
            </a:r>
            <a:endParaRPr dirty="0"/>
          </a:p>
          <a:p>
            <a:pPr marL="0" lvl="0" indent="0" algn="ctr" rtl="0">
              <a:spcBef>
                <a:spcPts val="560"/>
              </a:spcBef>
              <a:spcAft>
                <a:spcPts val="0"/>
              </a:spcAft>
              <a:buClr>
                <a:srgbClr val="FF0000"/>
              </a:buClr>
              <a:buSzPts val="2800"/>
              <a:buNone/>
            </a:pPr>
            <a:r>
              <a:rPr lang="en-US" b="1" dirty="0">
                <a:solidFill>
                  <a:srgbClr val="FF0000"/>
                </a:solidFill>
                <a:latin typeface="Times New Roman"/>
                <a:ea typeface="Times New Roman"/>
                <a:cs typeface="Times New Roman"/>
                <a:sym typeface="Times New Roman"/>
              </a:rPr>
              <a:t>80% of cases are asymptomatic and do not develop Icterus.</a:t>
            </a:r>
            <a:endParaRPr dirty="0"/>
          </a:p>
          <a:p>
            <a:pPr marL="342900" lvl="0" indent="-342900" algn="l" rtl="0">
              <a:spcBef>
                <a:spcPts val="480"/>
              </a:spcBef>
              <a:spcAft>
                <a:spcPts val="0"/>
              </a:spcAft>
              <a:buClr>
                <a:schemeClr val="dk1"/>
              </a:buClr>
              <a:buSzPts val="2400"/>
              <a:buChar char="•"/>
            </a:pPr>
            <a:r>
              <a:rPr lang="en-US" sz="2400" b="1" u="sng" dirty="0"/>
              <a:t>Mode of transmission</a:t>
            </a:r>
            <a:r>
              <a:rPr lang="en-US" sz="2400" b="1" dirty="0"/>
              <a:t>: </a:t>
            </a:r>
            <a:r>
              <a:rPr lang="en-US" sz="2400" dirty="0"/>
              <a:t> exposure to infected blood, transfusion of </a:t>
            </a:r>
            <a:r>
              <a:rPr lang="en-US" sz="2400" b="1" dirty="0"/>
              <a:t>HCV</a:t>
            </a:r>
            <a:r>
              <a:rPr lang="en-US" sz="2400" dirty="0"/>
              <a:t>-contaminated blood and blood products, contaminated injections during medical procedures, and through injection drug use</a:t>
            </a:r>
            <a:endParaRPr sz="2400" i="1" dirty="0"/>
          </a:p>
          <a:p>
            <a:pPr marL="342900" lvl="0" indent="-342900" algn="l" rtl="0">
              <a:spcBef>
                <a:spcPts val="480"/>
              </a:spcBef>
              <a:spcAft>
                <a:spcPts val="0"/>
              </a:spcAft>
              <a:buClr>
                <a:schemeClr val="dk1"/>
              </a:buClr>
              <a:buSzPts val="2400"/>
              <a:buChar char="•"/>
            </a:pPr>
            <a:r>
              <a:rPr lang="en-US" sz="2400" b="1" u="sng" dirty="0"/>
              <a:t>HCV Ab</a:t>
            </a:r>
            <a:endParaRPr dirty="0"/>
          </a:p>
          <a:p>
            <a:pPr marL="0" lvl="0" indent="0" algn="l" rtl="0">
              <a:lnSpc>
                <a:spcPct val="90000"/>
              </a:lnSpc>
              <a:spcBef>
                <a:spcPts val="500"/>
              </a:spcBef>
              <a:spcAft>
                <a:spcPts val="0"/>
              </a:spcAft>
              <a:buClr>
                <a:srgbClr val="2D5902"/>
              </a:buClr>
              <a:buSzPts val="2200"/>
              <a:buNone/>
            </a:pPr>
            <a:r>
              <a:rPr lang="en-US" sz="2200" dirty="0">
                <a:solidFill>
                  <a:srgbClr val="000000"/>
                </a:solidFill>
                <a:latin typeface="Times New Roman"/>
                <a:ea typeface="Times New Roman"/>
                <a:cs typeface="Times New Roman"/>
                <a:sym typeface="Times New Roman"/>
              </a:rPr>
              <a:t>     - </a:t>
            </a:r>
            <a:r>
              <a:rPr lang="en-US" sz="2400" dirty="0"/>
              <a:t>Can’t distinguish acute from chronic infection</a:t>
            </a:r>
            <a:endParaRPr dirty="0"/>
          </a:p>
          <a:p>
            <a:pPr marL="0" lvl="0" indent="0" algn="l" rtl="0">
              <a:lnSpc>
                <a:spcPct val="90000"/>
              </a:lnSpc>
              <a:spcBef>
                <a:spcPts val="500"/>
              </a:spcBef>
              <a:spcAft>
                <a:spcPts val="0"/>
              </a:spcAft>
              <a:buClr>
                <a:srgbClr val="2D5902"/>
              </a:buClr>
              <a:buSzPts val="2400"/>
              <a:buNone/>
            </a:pPr>
            <a:r>
              <a:rPr lang="en-US" sz="2400" dirty="0"/>
              <a:t>     - May appear 3 - 5 months after infection</a:t>
            </a:r>
            <a:endParaRPr dirty="0"/>
          </a:p>
          <a:p>
            <a:pPr marL="342900" lvl="0" indent="-342900" algn="l" rtl="0">
              <a:lnSpc>
                <a:spcPct val="90000"/>
              </a:lnSpc>
              <a:spcBef>
                <a:spcPts val="480"/>
              </a:spcBef>
              <a:spcAft>
                <a:spcPts val="0"/>
              </a:spcAft>
              <a:buClr>
                <a:srgbClr val="2D5902"/>
              </a:buClr>
              <a:buSzPts val="2400"/>
              <a:buChar char="•"/>
            </a:pPr>
            <a:r>
              <a:rPr lang="en-US" sz="2400" b="1" u="sng" dirty="0"/>
              <a:t>HCV (PCR)</a:t>
            </a:r>
            <a:endParaRPr dirty="0"/>
          </a:p>
          <a:p>
            <a:pPr marL="465137" lvl="0" indent="-465137" algn="l" rtl="0">
              <a:lnSpc>
                <a:spcPct val="90000"/>
              </a:lnSpc>
              <a:spcBef>
                <a:spcPts val="500"/>
              </a:spcBef>
              <a:spcAft>
                <a:spcPts val="0"/>
              </a:spcAft>
              <a:buClr>
                <a:srgbClr val="000000"/>
              </a:buClr>
              <a:buSzPts val="2200"/>
              <a:buNone/>
            </a:pPr>
            <a:r>
              <a:rPr lang="en-US" sz="2200" dirty="0">
                <a:solidFill>
                  <a:srgbClr val="000000"/>
                </a:solidFill>
                <a:latin typeface="Times New Roman"/>
                <a:ea typeface="Times New Roman"/>
                <a:cs typeface="Times New Roman"/>
                <a:sym typeface="Times New Roman"/>
              </a:rPr>
              <a:t>     - </a:t>
            </a:r>
            <a:r>
              <a:rPr lang="en-US" sz="2400" dirty="0"/>
              <a:t>Detect viral RNA </a:t>
            </a:r>
            <a:endParaRPr dirty="0"/>
          </a:p>
          <a:p>
            <a:pPr marL="465137" lvl="0" indent="-465137" algn="l" rtl="0">
              <a:lnSpc>
                <a:spcPct val="90000"/>
              </a:lnSpc>
              <a:spcBef>
                <a:spcPts val="500"/>
              </a:spcBef>
              <a:spcAft>
                <a:spcPts val="0"/>
              </a:spcAft>
              <a:buClr>
                <a:schemeClr val="dk1"/>
              </a:buClr>
              <a:buSzPts val="2400"/>
              <a:buNone/>
            </a:pPr>
            <a:r>
              <a:rPr lang="en-US" sz="2400" dirty="0"/>
              <a:t>     - Appear 1-2 weeks after infection</a:t>
            </a:r>
            <a:endParaRPr dirty="0"/>
          </a:p>
        </p:txBody>
      </p:sp>
      <p:sp>
        <p:nvSpPr>
          <p:cNvPr id="303" name="Google Shape;303;p24"/>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dirty="0">
                <a:solidFill>
                  <a:srgbClr val="FF0000"/>
                </a:solidFill>
              </a:rPr>
              <a:t>Hepatitis C Virus</a:t>
            </a:r>
            <a:endParaRPr dirty="0"/>
          </a:p>
        </p:txBody>
      </p:sp>
      <p:sp>
        <p:nvSpPr>
          <p:cNvPr id="304" name="Google Shape;304;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t>June 11, 2020</a:t>
            </a:r>
            <a:endParaRPr dirty="0"/>
          </a:p>
        </p:txBody>
      </p:sp>
      <p:sp>
        <p:nvSpPr>
          <p:cNvPr id="305" name="Google Shape;305;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306" name="Google Shape;306;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pic>
        <p:nvPicPr>
          <p:cNvPr id="311" name="Google Shape;311;p25" descr="A close up of a piece of paper&#10;&#10;Description automatically generated"/>
          <p:cNvPicPr preferRelativeResize="0">
            <a:picLocks noGrp="1"/>
          </p:cNvPicPr>
          <p:nvPr>
            <p:ph type="body" idx="1"/>
          </p:nvPr>
        </p:nvPicPr>
        <p:blipFill rotWithShape="1">
          <a:blip r:embed="rId3">
            <a:alphaModFix/>
          </a:blip>
          <a:srcRect/>
          <a:stretch/>
        </p:blipFill>
        <p:spPr>
          <a:xfrm>
            <a:off x="90488" y="415183"/>
            <a:ext cx="8963025" cy="6027634"/>
          </a:xfrm>
          <a:prstGeom prst="rect">
            <a:avLst/>
          </a:prstGeom>
          <a:noFill/>
          <a:ln>
            <a:noFill/>
          </a:ln>
        </p:spPr>
      </p:pic>
      <p:sp>
        <p:nvSpPr>
          <p:cNvPr id="312" name="Google Shape;312;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313" name="Google Shape;313;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314" name="Google Shape;314;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26"/>
          <p:cNvSpPr txBox="1">
            <a:spLocks noGrp="1"/>
          </p:cNvSpPr>
          <p:nvPr>
            <p:ph type="body" idx="1"/>
          </p:nvPr>
        </p:nvSpPr>
        <p:spPr>
          <a:xfrm>
            <a:off x="457200" y="1556792"/>
            <a:ext cx="8579296" cy="5112568"/>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b="1" u="sng" dirty="0"/>
              <a:t>Incubation period :</a:t>
            </a:r>
            <a:r>
              <a:rPr lang="en-US" dirty="0"/>
              <a:t>35 days.</a:t>
            </a:r>
            <a:endParaRPr dirty="0"/>
          </a:p>
          <a:p>
            <a:pPr marL="342900" lvl="0" indent="-342900" algn="l" rtl="0">
              <a:spcBef>
                <a:spcPts val="560"/>
              </a:spcBef>
              <a:spcAft>
                <a:spcPts val="0"/>
              </a:spcAft>
              <a:buClr>
                <a:schemeClr val="dk1"/>
              </a:buClr>
              <a:buSzPts val="2800"/>
              <a:buChar char="•"/>
            </a:pPr>
            <a:r>
              <a:rPr lang="en-US" b="1" dirty="0"/>
              <a:t>Hepatitis D</a:t>
            </a:r>
            <a:r>
              <a:rPr lang="en-US" dirty="0"/>
              <a:t> only occurs in people who are infected with the </a:t>
            </a:r>
            <a:r>
              <a:rPr lang="en-US" b="1" dirty="0"/>
              <a:t>hepatitis</a:t>
            </a:r>
            <a:r>
              <a:rPr lang="en-US" dirty="0"/>
              <a:t> B virus because HDV is an incomplete virus that requires the helper function of HBV to replicate.</a:t>
            </a:r>
            <a:endParaRPr dirty="0"/>
          </a:p>
          <a:p>
            <a:pPr marL="342900" lvl="0" indent="-165100" algn="l" rtl="0">
              <a:spcBef>
                <a:spcPts val="560"/>
              </a:spcBef>
              <a:spcAft>
                <a:spcPts val="0"/>
              </a:spcAft>
              <a:buClr>
                <a:schemeClr val="dk1"/>
              </a:buClr>
              <a:buSzPts val="2800"/>
              <a:buNone/>
            </a:pPr>
            <a:endParaRPr dirty="0"/>
          </a:p>
          <a:p>
            <a:pPr marL="342900" lvl="0" indent="-342900" algn="l" rtl="0">
              <a:spcBef>
                <a:spcPts val="560"/>
              </a:spcBef>
              <a:spcAft>
                <a:spcPts val="0"/>
              </a:spcAft>
              <a:buClr>
                <a:schemeClr val="dk1"/>
              </a:buClr>
              <a:buSzPts val="2800"/>
              <a:buChar char="•"/>
            </a:pPr>
            <a:r>
              <a:rPr lang="en-US" b="1" dirty="0"/>
              <a:t>Patients simultaneously infected </a:t>
            </a:r>
            <a:r>
              <a:rPr lang="en-US" dirty="0"/>
              <a:t>with HBV and HDV often have an acute, self-limited infection. Fewer than 5% of these patients develop chronic HDV infection (better prognosis).</a:t>
            </a:r>
            <a:endParaRPr dirty="0">
              <a:solidFill>
                <a:srgbClr val="0070C0"/>
              </a:solidFill>
            </a:endParaRPr>
          </a:p>
          <a:p>
            <a:pPr marL="342900" lvl="0" indent="-165100" algn="l" rtl="0">
              <a:spcBef>
                <a:spcPts val="560"/>
              </a:spcBef>
              <a:spcAft>
                <a:spcPts val="0"/>
              </a:spcAft>
              <a:buClr>
                <a:schemeClr val="dk1"/>
              </a:buClr>
              <a:buSzPts val="2800"/>
              <a:buNone/>
            </a:pPr>
            <a:endParaRPr dirty="0"/>
          </a:p>
        </p:txBody>
      </p:sp>
      <p:sp>
        <p:nvSpPr>
          <p:cNvPr id="320" name="Google Shape;320;p26"/>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Hepatitis D Virus</a:t>
            </a:r>
            <a:endParaRPr/>
          </a:p>
        </p:txBody>
      </p:sp>
      <p:sp>
        <p:nvSpPr>
          <p:cNvPr id="321" name="Google Shape;321;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322" name="Google Shape;322;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323" name="Google Shape;323;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7"/>
          <p:cNvSpPr txBox="1">
            <a:spLocks noGrp="1"/>
          </p:cNvSpPr>
          <p:nvPr>
            <p:ph type="body" idx="1"/>
          </p:nvPr>
        </p:nvSpPr>
        <p:spPr>
          <a:xfrm>
            <a:off x="418722" y="1484784"/>
            <a:ext cx="8257734" cy="5256584"/>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b="1" dirty="0"/>
              <a:t>Chronic HBV carriers who become superinfected </a:t>
            </a:r>
            <a:r>
              <a:rPr lang="en-US" dirty="0"/>
              <a:t>with HDV tend to </a:t>
            </a:r>
            <a:r>
              <a:rPr lang="en-US" b="1" dirty="0"/>
              <a:t>have a more severe acute hepatitis; 80% </a:t>
            </a:r>
            <a:r>
              <a:rPr lang="en-US" dirty="0"/>
              <a:t>of these patients go on to develop chronic HDV infection which may lead to </a:t>
            </a:r>
            <a:r>
              <a:rPr lang="en-US" b="1" dirty="0"/>
              <a:t>fulminant acute hepatitis</a:t>
            </a:r>
            <a:r>
              <a:rPr lang="en-US" dirty="0"/>
              <a:t> and </a:t>
            </a:r>
            <a:r>
              <a:rPr lang="en-US" b="1" dirty="0"/>
              <a:t>severe chronic active hepatitis </a:t>
            </a:r>
            <a:r>
              <a:rPr lang="en-US" dirty="0"/>
              <a:t>with progression to cirrhosis (worse prognosis).</a:t>
            </a:r>
            <a:endParaRPr dirty="0"/>
          </a:p>
          <a:p>
            <a:pPr marL="0" lvl="0" indent="0" algn="l" rtl="0">
              <a:spcBef>
                <a:spcPts val="280"/>
              </a:spcBef>
              <a:spcAft>
                <a:spcPts val="0"/>
              </a:spcAft>
              <a:buClr>
                <a:schemeClr val="dk1"/>
              </a:buClr>
              <a:buSzPts val="1400"/>
              <a:buNone/>
            </a:pPr>
            <a:endParaRPr sz="1400" dirty="0"/>
          </a:p>
          <a:p>
            <a:pPr marL="342900" lvl="0" indent="-342900" algn="l" rtl="0">
              <a:spcBef>
                <a:spcPts val="560"/>
              </a:spcBef>
              <a:spcAft>
                <a:spcPts val="0"/>
              </a:spcAft>
              <a:buClr>
                <a:schemeClr val="dk1"/>
              </a:buClr>
              <a:buSzPts val="2800"/>
              <a:buChar char="•"/>
            </a:pPr>
            <a:r>
              <a:rPr lang="en-US" dirty="0"/>
              <a:t>Over the long term, as many as 70-80% of these patients have evidence of chronic liver disease with cirrhosis, compared with only 15-30% of patients with chronic HBV alone</a:t>
            </a:r>
            <a:r>
              <a:rPr lang="en-US" dirty="0">
                <a:solidFill>
                  <a:srgbClr val="0070C0"/>
                </a:solidFill>
              </a:rPr>
              <a:t>.</a:t>
            </a:r>
            <a:endParaRPr dirty="0"/>
          </a:p>
          <a:p>
            <a:pPr marL="342900" lvl="0" indent="-165100" algn="l" rtl="0">
              <a:spcBef>
                <a:spcPts val="560"/>
              </a:spcBef>
              <a:spcAft>
                <a:spcPts val="0"/>
              </a:spcAft>
              <a:buClr>
                <a:schemeClr val="dk1"/>
              </a:buClr>
              <a:buSzPts val="2800"/>
              <a:buNone/>
            </a:pPr>
            <a:endParaRPr dirty="0"/>
          </a:p>
        </p:txBody>
      </p:sp>
      <p:sp>
        <p:nvSpPr>
          <p:cNvPr id="329" name="Google Shape;329;p27"/>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Hepatitis D Virus</a:t>
            </a:r>
            <a:endParaRPr/>
          </a:p>
        </p:txBody>
      </p:sp>
      <p:sp>
        <p:nvSpPr>
          <p:cNvPr id="330" name="Google Shape;330;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331" name="Google Shape;331;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332" name="Google Shape;332;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pic>
        <p:nvPicPr>
          <p:cNvPr id="337" name="Google Shape;337;p28" descr="A close up of a map&#10;&#10;Description automatically generated"/>
          <p:cNvPicPr preferRelativeResize="0">
            <a:picLocks noGrp="1"/>
          </p:cNvPicPr>
          <p:nvPr>
            <p:ph type="body" idx="1"/>
          </p:nvPr>
        </p:nvPicPr>
        <p:blipFill rotWithShape="1">
          <a:blip r:embed="rId3">
            <a:alphaModFix/>
          </a:blip>
          <a:srcRect/>
          <a:stretch/>
        </p:blipFill>
        <p:spPr>
          <a:xfrm>
            <a:off x="90488" y="332656"/>
            <a:ext cx="8963025" cy="6336704"/>
          </a:xfrm>
          <a:prstGeom prst="rect">
            <a:avLst/>
          </a:prstGeom>
          <a:noFill/>
          <a:ln>
            <a:noFill/>
          </a:ln>
        </p:spPr>
      </p:pic>
      <p:sp>
        <p:nvSpPr>
          <p:cNvPr id="338" name="Google Shape;338;p2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339" name="Google Shape;339;p2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340" name="Google Shape;340;p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29"/>
          <p:cNvSpPr txBox="1">
            <a:spLocks noGrp="1"/>
          </p:cNvSpPr>
          <p:nvPr>
            <p:ph type="body" idx="1"/>
          </p:nvPr>
        </p:nvSpPr>
        <p:spPr>
          <a:xfrm>
            <a:off x="457200" y="1600200"/>
            <a:ext cx="8229600" cy="5069160"/>
          </a:xfrm>
          <a:prstGeom prst="rect">
            <a:avLst/>
          </a:prstGeom>
          <a:noFill/>
          <a:ln>
            <a:noFill/>
          </a:ln>
        </p:spPr>
        <p:txBody>
          <a:bodyPr spcFirstLastPara="1" wrap="square" lIns="91425" tIns="45700" rIns="91425" bIns="45700" anchor="t" anchorCtr="0">
            <a:normAutofit fontScale="92500" lnSpcReduction="20000"/>
          </a:bodyPr>
          <a:lstStyle/>
          <a:p>
            <a:pPr marL="342900" lvl="0" indent="-342900" algn="l" rtl="0">
              <a:spcBef>
                <a:spcPts val="0"/>
              </a:spcBef>
              <a:spcAft>
                <a:spcPts val="0"/>
              </a:spcAft>
              <a:buClr>
                <a:schemeClr val="dk1"/>
              </a:buClr>
              <a:buSzPct val="100000"/>
              <a:buChar char="•"/>
            </a:pPr>
            <a:r>
              <a:rPr lang="en-US" sz="3000" b="1" u="sng" dirty="0"/>
              <a:t>Incubation period: </a:t>
            </a:r>
            <a:r>
              <a:rPr lang="en-US" sz="3000" dirty="0"/>
              <a:t>2-9 weeks (average 45 days).</a:t>
            </a:r>
            <a:endParaRPr dirty="0"/>
          </a:p>
          <a:p>
            <a:pPr marL="342900" lvl="0" indent="-342900" algn="l" rtl="0">
              <a:spcBef>
                <a:spcPts val="555"/>
              </a:spcBef>
              <a:spcAft>
                <a:spcPts val="0"/>
              </a:spcAft>
              <a:buClr>
                <a:schemeClr val="dk1"/>
              </a:buClr>
              <a:buSzPct val="100000"/>
              <a:buChar char="•"/>
            </a:pPr>
            <a:r>
              <a:rPr lang="en-US" sz="3000" b="1" u="sng" dirty="0"/>
              <a:t>Mode of transmission:</a:t>
            </a:r>
            <a:r>
              <a:rPr lang="en-US" sz="3000" dirty="0"/>
              <a:t> </a:t>
            </a:r>
            <a:r>
              <a:rPr lang="en-US" sz="3000" dirty="0" err="1"/>
              <a:t>Feco</a:t>
            </a:r>
            <a:r>
              <a:rPr lang="en-US" sz="3000" dirty="0"/>
              <a:t>-oral by contaminated water </a:t>
            </a:r>
            <a:endParaRPr dirty="0"/>
          </a:p>
          <a:p>
            <a:pPr marL="342900" lvl="0" indent="-342900" algn="l" rtl="0">
              <a:spcBef>
                <a:spcPts val="555"/>
              </a:spcBef>
              <a:spcAft>
                <a:spcPts val="0"/>
              </a:spcAft>
              <a:buClr>
                <a:schemeClr val="dk1"/>
              </a:buClr>
              <a:buSzPct val="100000"/>
              <a:buChar char="•"/>
            </a:pPr>
            <a:r>
              <a:rPr lang="en-US" sz="3000" dirty="0"/>
              <a:t>HEV usually causes an acute self-limited disease like HAV infection. </a:t>
            </a:r>
            <a:endParaRPr dirty="0"/>
          </a:p>
          <a:p>
            <a:pPr marL="342900" lvl="0" indent="-342900" algn="l" rtl="0">
              <a:spcBef>
                <a:spcPts val="555"/>
              </a:spcBef>
              <a:spcAft>
                <a:spcPts val="0"/>
              </a:spcAft>
              <a:buClr>
                <a:schemeClr val="dk1"/>
              </a:buClr>
              <a:buSzPct val="100000"/>
              <a:buChar char="•"/>
            </a:pPr>
            <a:r>
              <a:rPr lang="en-US" sz="3000" dirty="0"/>
              <a:t>Fulminant disease occurs in </a:t>
            </a:r>
            <a:r>
              <a:rPr lang="en-US" sz="3000" b="1" dirty="0"/>
              <a:t>about 10% of cases</a:t>
            </a:r>
            <a:r>
              <a:rPr lang="en-US" sz="3000" dirty="0"/>
              <a:t>.</a:t>
            </a:r>
            <a:endParaRPr dirty="0"/>
          </a:p>
          <a:p>
            <a:pPr marL="342900" lvl="0" indent="-342900" algn="l" rtl="0">
              <a:spcBef>
                <a:spcPts val="555"/>
              </a:spcBef>
              <a:spcAft>
                <a:spcPts val="0"/>
              </a:spcAft>
              <a:buClr>
                <a:schemeClr val="dk1"/>
              </a:buClr>
              <a:buSzPct val="100000"/>
              <a:buChar char="•"/>
            </a:pPr>
            <a:r>
              <a:rPr lang="en-US" sz="3000" dirty="0"/>
              <a:t>In </a:t>
            </a:r>
            <a:r>
              <a:rPr lang="en-US" sz="3000" b="1" dirty="0">
                <a:solidFill>
                  <a:srgbClr val="FF0000"/>
                </a:solidFill>
              </a:rPr>
              <a:t>women who are pregnant, HEV infection has a case-fatality rate of 15-20%. </a:t>
            </a:r>
            <a:endParaRPr b="1" dirty="0">
              <a:solidFill>
                <a:srgbClr val="FF0000"/>
              </a:solidFill>
            </a:endParaRPr>
          </a:p>
          <a:p>
            <a:pPr marL="342900" lvl="0" indent="-342900" algn="l" rtl="0">
              <a:spcBef>
                <a:spcPts val="555"/>
              </a:spcBef>
              <a:spcAft>
                <a:spcPts val="0"/>
              </a:spcAft>
              <a:buClr>
                <a:schemeClr val="dk1"/>
              </a:buClr>
              <a:buSzPct val="100000"/>
              <a:buChar char="•"/>
            </a:pPr>
            <a:r>
              <a:rPr lang="en-US" sz="3000" dirty="0"/>
              <a:t>No reports exist of chronic infection with HEV.</a:t>
            </a:r>
            <a:endParaRPr dirty="0"/>
          </a:p>
          <a:p>
            <a:pPr marL="342900" lvl="0" indent="-342900" algn="l" rtl="0">
              <a:spcBef>
                <a:spcPts val="555"/>
              </a:spcBef>
              <a:spcAft>
                <a:spcPts val="0"/>
              </a:spcAft>
              <a:buClr>
                <a:schemeClr val="dk1"/>
              </a:buClr>
              <a:buSzPct val="100000"/>
              <a:buChar char="•"/>
            </a:pPr>
            <a:r>
              <a:rPr lang="en-US" sz="3000" b="1" u="sng" dirty="0"/>
              <a:t>Anti-HEV antibodies:</a:t>
            </a:r>
            <a:endParaRPr dirty="0"/>
          </a:p>
          <a:p>
            <a:pPr marL="465137" lvl="0" indent="-465137" algn="l" rtl="0">
              <a:lnSpc>
                <a:spcPct val="80000"/>
              </a:lnSpc>
              <a:spcBef>
                <a:spcPts val="600"/>
              </a:spcBef>
              <a:spcAft>
                <a:spcPts val="0"/>
              </a:spcAft>
              <a:buClr>
                <a:srgbClr val="2D5902"/>
              </a:buClr>
              <a:buSzPct val="100000"/>
              <a:buFont typeface="Arial"/>
              <a:buChar char="-"/>
            </a:pPr>
            <a:r>
              <a:rPr lang="en-US" sz="3000" dirty="0" err="1"/>
              <a:t>IgM</a:t>
            </a:r>
            <a:r>
              <a:rPr lang="en-US" sz="3000" dirty="0"/>
              <a:t> (acute)</a:t>
            </a:r>
            <a:endParaRPr dirty="0"/>
          </a:p>
          <a:p>
            <a:pPr marL="465137" lvl="0" indent="-465137" algn="l" rtl="0">
              <a:lnSpc>
                <a:spcPct val="80000"/>
              </a:lnSpc>
              <a:spcBef>
                <a:spcPts val="600"/>
              </a:spcBef>
              <a:spcAft>
                <a:spcPts val="0"/>
              </a:spcAft>
              <a:buClr>
                <a:srgbClr val="2D5902"/>
              </a:buClr>
              <a:buSzPct val="100000"/>
              <a:buFont typeface="Arial"/>
              <a:buChar char="-"/>
            </a:pPr>
            <a:r>
              <a:rPr lang="en-US" sz="3000" dirty="0" err="1"/>
              <a:t>IgG</a:t>
            </a:r>
            <a:r>
              <a:rPr lang="en-US" sz="3000" dirty="0"/>
              <a:t> (chronic)</a:t>
            </a:r>
            <a:endParaRPr dirty="0"/>
          </a:p>
          <a:p>
            <a:pPr marL="342900" lvl="0" indent="-178435" algn="l" rtl="0">
              <a:spcBef>
                <a:spcPts val="518"/>
              </a:spcBef>
              <a:spcAft>
                <a:spcPts val="0"/>
              </a:spcAft>
              <a:buClr>
                <a:schemeClr val="dk1"/>
              </a:buClr>
              <a:buSzPct val="100000"/>
              <a:buNone/>
            </a:pPr>
            <a:endParaRPr dirty="0"/>
          </a:p>
        </p:txBody>
      </p:sp>
      <p:sp>
        <p:nvSpPr>
          <p:cNvPr id="346" name="Google Shape;346;p29"/>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Hepatitis E Virus</a:t>
            </a:r>
            <a:endParaRPr/>
          </a:p>
        </p:txBody>
      </p:sp>
      <p:sp>
        <p:nvSpPr>
          <p:cNvPr id="347" name="Google Shape;347;p2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348" name="Google Shape;348;p2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349" name="Google Shape;349;p2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a:t>By the end of this lecture the student will be able to:</a:t>
            </a:r>
            <a:endParaRPr/>
          </a:p>
          <a:p>
            <a:pPr marL="514350" lvl="0" indent="-514350" algn="l" rtl="0">
              <a:spcBef>
                <a:spcPts val="560"/>
              </a:spcBef>
              <a:spcAft>
                <a:spcPts val="0"/>
              </a:spcAft>
              <a:buClr>
                <a:schemeClr val="dk1"/>
              </a:buClr>
              <a:buSzPts val="2800"/>
              <a:buFont typeface="Calibri"/>
              <a:buAutoNum type="arabicPeriod"/>
            </a:pPr>
            <a:r>
              <a:rPr lang="en-US"/>
              <a:t>Define acute Hepatitis</a:t>
            </a:r>
            <a:endParaRPr/>
          </a:p>
          <a:p>
            <a:pPr marL="514350" lvl="0" indent="-514350" algn="l" rtl="0">
              <a:spcBef>
                <a:spcPts val="560"/>
              </a:spcBef>
              <a:spcAft>
                <a:spcPts val="0"/>
              </a:spcAft>
              <a:buClr>
                <a:schemeClr val="dk1"/>
              </a:buClr>
              <a:buSzPts val="2800"/>
              <a:buFont typeface="Calibri"/>
              <a:buAutoNum type="arabicPeriod"/>
            </a:pPr>
            <a:r>
              <a:rPr lang="en-US"/>
              <a:t>Identify etiology of acute hepatitis</a:t>
            </a:r>
            <a:endParaRPr/>
          </a:p>
          <a:p>
            <a:pPr marL="514350" lvl="0" indent="-514350" algn="l" rtl="0">
              <a:spcBef>
                <a:spcPts val="560"/>
              </a:spcBef>
              <a:spcAft>
                <a:spcPts val="0"/>
              </a:spcAft>
              <a:buClr>
                <a:schemeClr val="dk1"/>
              </a:buClr>
              <a:buSzPts val="2800"/>
              <a:buFont typeface="Calibri"/>
              <a:buAutoNum type="arabicPeriod"/>
            </a:pPr>
            <a:r>
              <a:rPr lang="en-US"/>
              <a:t>Diagnose patient with acute  hepatitis</a:t>
            </a:r>
            <a:endParaRPr/>
          </a:p>
          <a:p>
            <a:pPr marL="514350" lvl="0" indent="-514350" algn="l" rtl="0">
              <a:spcBef>
                <a:spcPts val="560"/>
              </a:spcBef>
              <a:spcAft>
                <a:spcPts val="0"/>
              </a:spcAft>
              <a:buClr>
                <a:schemeClr val="dk1"/>
              </a:buClr>
              <a:buSzPts val="2800"/>
              <a:buFont typeface="Calibri"/>
              <a:buAutoNum type="arabicPeriod"/>
            </a:pPr>
            <a:r>
              <a:rPr lang="en-US"/>
              <a:t>Decide what Investigation needed in case of acute hepatitis</a:t>
            </a:r>
            <a:endParaRPr/>
          </a:p>
          <a:p>
            <a:pPr marL="514350" lvl="0" indent="-514350" algn="l" rtl="0">
              <a:spcBef>
                <a:spcPts val="560"/>
              </a:spcBef>
              <a:spcAft>
                <a:spcPts val="0"/>
              </a:spcAft>
              <a:buClr>
                <a:schemeClr val="dk1"/>
              </a:buClr>
              <a:buSzPts val="2800"/>
              <a:buFont typeface="Calibri"/>
              <a:buAutoNum type="arabicPeriod"/>
            </a:pPr>
            <a:r>
              <a:rPr lang="en-US"/>
              <a:t>Determined treat schedule for patient with acute hepatitis</a:t>
            </a:r>
            <a:endParaRPr/>
          </a:p>
        </p:txBody>
      </p:sp>
      <p:sp>
        <p:nvSpPr>
          <p:cNvPr id="112" name="Google Shape;112;p3"/>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accent2"/>
              </a:buClr>
              <a:buSzPts val="3600"/>
              <a:buFont typeface="Calibri"/>
              <a:buNone/>
            </a:pPr>
            <a:r>
              <a:rPr lang="en-US" sz="3600" b="1">
                <a:solidFill>
                  <a:schemeClr val="accent2"/>
                </a:solidFill>
              </a:rPr>
              <a:t>Indented Learning Outcomes (ILOs)</a:t>
            </a:r>
            <a:endParaRPr/>
          </a:p>
        </p:txBody>
      </p:sp>
      <p:sp>
        <p:nvSpPr>
          <p:cNvPr id="113" name="Google Shape;113;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114" name="Google Shape;114;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115" name="Google Shape;115;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0"/>
          <p:cNvSpPr txBox="1">
            <a:spLocks noGrp="1"/>
          </p:cNvSpPr>
          <p:nvPr>
            <p:ph type="body" idx="1"/>
          </p:nvPr>
        </p:nvSpPr>
        <p:spPr>
          <a:xfrm>
            <a:off x="457200" y="1412776"/>
            <a:ext cx="8229600" cy="5112568"/>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rgbClr val="FF5D0D"/>
              </a:buClr>
              <a:buSzPts val="2400"/>
              <a:buNone/>
            </a:pPr>
            <a:r>
              <a:rPr lang="en-US" sz="2400" b="1" dirty="0">
                <a:latin typeface="Times New Roman"/>
                <a:ea typeface="Times New Roman"/>
                <a:cs typeface="Times New Roman"/>
                <a:sym typeface="Times New Roman"/>
              </a:rPr>
              <a:t>* </a:t>
            </a:r>
            <a:r>
              <a:rPr lang="en-US" sz="2400" b="1" dirty="0">
                <a:solidFill>
                  <a:srgbClr val="E36C09"/>
                </a:solidFill>
                <a:latin typeface="Times New Roman"/>
                <a:ea typeface="Times New Roman"/>
                <a:cs typeface="Times New Roman"/>
                <a:sym typeface="Times New Roman"/>
              </a:rPr>
              <a:t>Serum Amino-</a:t>
            </a:r>
            <a:r>
              <a:rPr lang="en-US" sz="2400" b="1" dirty="0" err="1">
                <a:solidFill>
                  <a:srgbClr val="E36C09"/>
                </a:solidFill>
                <a:latin typeface="Times New Roman"/>
                <a:ea typeface="Times New Roman"/>
                <a:cs typeface="Times New Roman"/>
                <a:sym typeface="Times New Roman"/>
              </a:rPr>
              <a:t>transferases</a:t>
            </a:r>
            <a:r>
              <a:rPr lang="en-US" sz="2400" b="1" dirty="0">
                <a:solidFill>
                  <a:srgbClr val="E36C09"/>
                </a:solidFill>
                <a:latin typeface="Times New Roman"/>
                <a:ea typeface="Times New Roman"/>
                <a:cs typeface="Times New Roman"/>
                <a:sym typeface="Times New Roman"/>
              </a:rPr>
              <a:t>: </a:t>
            </a:r>
            <a:r>
              <a:rPr lang="en-US" sz="2400" dirty="0">
                <a:solidFill>
                  <a:srgbClr val="000000"/>
                </a:solidFill>
                <a:latin typeface="Times New Roman"/>
                <a:ea typeface="Times New Roman"/>
                <a:cs typeface="Times New Roman"/>
                <a:sym typeface="Times New Roman"/>
              </a:rPr>
              <a:t>Marked elevation of serum transaminases, ALT elevated more than AST, typically </a:t>
            </a:r>
            <a:r>
              <a:rPr lang="en-US" sz="2400" dirty="0"/>
              <a:t>≥</a:t>
            </a:r>
            <a:r>
              <a:rPr lang="en-US" sz="2400" dirty="0">
                <a:solidFill>
                  <a:srgbClr val="000000"/>
                </a:solidFill>
                <a:latin typeface="Times New Roman"/>
                <a:ea typeface="Times New Roman"/>
                <a:cs typeface="Times New Roman"/>
                <a:sym typeface="Times New Roman"/>
              </a:rPr>
              <a:t> 400.</a:t>
            </a:r>
            <a:endParaRPr dirty="0"/>
          </a:p>
          <a:p>
            <a:pPr marL="0" lvl="0" indent="0" algn="l" rtl="0">
              <a:lnSpc>
                <a:spcPct val="90000"/>
              </a:lnSpc>
              <a:spcBef>
                <a:spcPts val="0"/>
              </a:spcBef>
              <a:spcAft>
                <a:spcPts val="0"/>
              </a:spcAft>
              <a:buClr>
                <a:srgbClr val="FF5D0D"/>
              </a:buClr>
              <a:buSzPts val="2400"/>
              <a:buNone/>
            </a:pPr>
            <a:endParaRPr sz="2400" dirty="0">
              <a:solidFill>
                <a:srgbClr val="000000"/>
              </a:solidFill>
              <a:latin typeface="Times New Roman"/>
              <a:ea typeface="Times New Roman"/>
              <a:cs typeface="Times New Roman"/>
              <a:sym typeface="Times New Roman"/>
            </a:endParaRPr>
          </a:p>
          <a:p>
            <a:pPr marL="0" lvl="0" indent="0" algn="l" rtl="0">
              <a:lnSpc>
                <a:spcPct val="90000"/>
              </a:lnSpc>
              <a:spcBef>
                <a:spcPts val="0"/>
              </a:spcBef>
              <a:spcAft>
                <a:spcPts val="0"/>
              </a:spcAft>
              <a:buClr>
                <a:srgbClr val="000000"/>
              </a:buClr>
              <a:buSzPts val="2400"/>
              <a:buNone/>
            </a:pPr>
            <a:r>
              <a:rPr lang="en-US" sz="2400" b="1" dirty="0">
                <a:solidFill>
                  <a:srgbClr val="000000"/>
                </a:solidFill>
                <a:latin typeface="Times New Roman"/>
                <a:ea typeface="Times New Roman"/>
                <a:cs typeface="Times New Roman"/>
                <a:sym typeface="Times New Roman"/>
              </a:rPr>
              <a:t>*</a:t>
            </a:r>
            <a:r>
              <a:rPr lang="en-US" sz="2400" dirty="0">
                <a:solidFill>
                  <a:srgbClr val="000000"/>
                </a:solidFill>
                <a:latin typeface="Times New Roman"/>
                <a:ea typeface="Times New Roman"/>
                <a:cs typeface="Times New Roman"/>
                <a:sym typeface="Times New Roman"/>
              </a:rPr>
              <a:t> </a:t>
            </a:r>
            <a:r>
              <a:rPr lang="en-US" sz="2400" b="1" dirty="0">
                <a:solidFill>
                  <a:srgbClr val="E36C09"/>
                </a:solidFill>
                <a:latin typeface="Times New Roman"/>
                <a:ea typeface="Times New Roman"/>
                <a:cs typeface="Times New Roman"/>
                <a:sym typeface="Times New Roman"/>
              </a:rPr>
              <a:t>Serum bilirubin:</a:t>
            </a:r>
            <a:r>
              <a:rPr lang="en-US" sz="2400" dirty="0">
                <a:solidFill>
                  <a:srgbClr val="E36C09"/>
                </a:solidFill>
                <a:latin typeface="Times New Roman"/>
                <a:ea typeface="Times New Roman"/>
                <a:cs typeface="Times New Roman"/>
                <a:sym typeface="Times New Roman"/>
              </a:rPr>
              <a:t> </a:t>
            </a:r>
            <a:r>
              <a:rPr lang="en-US" sz="2400" dirty="0">
                <a:solidFill>
                  <a:srgbClr val="000000"/>
                </a:solidFill>
                <a:latin typeface="Times New Roman"/>
                <a:ea typeface="Times New Roman"/>
                <a:cs typeface="Times New Roman"/>
                <a:sym typeface="Times New Roman"/>
              </a:rPr>
              <a:t>Total bilirubin may be elevated in infectious hepatitis. Bilirubin levels higher than 30 mg/</a:t>
            </a:r>
            <a:r>
              <a:rPr lang="en-US" sz="2400" dirty="0" err="1">
                <a:solidFill>
                  <a:srgbClr val="000000"/>
                </a:solidFill>
                <a:latin typeface="Times New Roman"/>
                <a:ea typeface="Times New Roman"/>
                <a:cs typeface="Times New Roman"/>
                <a:sym typeface="Times New Roman"/>
              </a:rPr>
              <a:t>dL</a:t>
            </a:r>
            <a:r>
              <a:rPr lang="en-US" sz="2400" dirty="0">
                <a:solidFill>
                  <a:srgbClr val="000000"/>
                </a:solidFill>
                <a:latin typeface="Times New Roman"/>
                <a:ea typeface="Times New Roman"/>
                <a:cs typeface="Times New Roman"/>
                <a:sym typeface="Times New Roman"/>
              </a:rPr>
              <a:t> indicate much severe disease.</a:t>
            </a:r>
            <a:endParaRPr dirty="0"/>
          </a:p>
          <a:p>
            <a:pPr marL="0" lvl="0" indent="0" algn="l" rtl="0">
              <a:lnSpc>
                <a:spcPct val="90000"/>
              </a:lnSpc>
              <a:spcBef>
                <a:spcPts val="0"/>
              </a:spcBef>
              <a:spcAft>
                <a:spcPts val="0"/>
              </a:spcAft>
              <a:buClr>
                <a:schemeClr val="dk1"/>
              </a:buClr>
              <a:buSzPts val="2400"/>
              <a:buNone/>
            </a:pPr>
            <a:endParaRPr sz="2400" dirty="0">
              <a:solidFill>
                <a:srgbClr val="000000"/>
              </a:solidFill>
              <a:latin typeface="Times New Roman"/>
              <a:ea typeface="Times New Roman"/>
              <a:cs typeface="Times New Roman"/>
              <a:sym typeface="Times New Roman"/>
            </a:endParaRPr>
          </a:p>
          <a:p>
            <a:pPr marL="0" lvl="0" indent="0" algn="l" rtl="0">
              <a:lnSpc>
                <a:spcPct val="90000"/>
              </a:lnSpc>
              <a:spcBef>
                <a:spcPts val="0"/>
              </a:spcBef>
              <a:spcAft>
                <a:spcPts val="0"/>
              </a:spcAft>
              <a:buClr>
                <a:srgbClr val="000000"/>
              </a:buClr>
              <a:buSzPts val="2400"/>
              <a:buNone/>
            </a:pPr>
            <a:r>
              <a:rPr lang="en-US" sz="2400" b="1" dirty="0">
                <a:solidFill>
                  <a:srgbClr val="000000"/>
                </a:solidFill>
                <a:latin typeface="Times New Roman"/>
                <a:ea typeface="Times New Roman"/>
                <a:cs typeface="Times New Roman"/>
                <a:sym typeface="Times New Roman"/>
              </a:rPr>
              <a:t>*</a:t>
            </a:r>
            <a:r>
              <a:rPr lang="en-US" sz="2400" dirty="0">
                <a:solidFill>
                  <a:srgbClr val="000000"/>
                </a:solidFill>
                <a:latin typeface="Times New Roman"/>
                <a:ea typeface="Times New Roman"/>
                <a:cs typeface="Times New Roman"/>
                <a:sym typeface="Times New Roman"/>
              </a:rPr>
              <a:t> </a:t>
            </a:r>
            <a:r>
              <a:rPr lang="en-US" sz="2400" b="1" dirty="0">
                <a:solidFill>
                  <a:srgbClr val="E36C09"/>
                </a:solidFill>
                <a:latin typeface="Times New Roman"/>
                <a:ea typeface="Times New Roman"/>
                <a:cs typeface="Times New Roman"/>
                <a:sym typeface="Times New Roman"/>
              </a:rPr>
              <a:t>Alkaline phosphatase:</a:t>
            </a:r>
            <a:r>
              <a:rPr lang="en-US" sz="2400" dirty="0">
                <a:solidFill>
                  <a:srgbClr val="E36C09"/>
                </a:solidFill>
                <a:latin typeface="Times New Roman"/>
                <a:ea typeface="Times New Roman"/>
                <a:cs typeface="Times New Roman"/>
                <a:sym typeface="Times New Roman"/>
              </a:rPr>
              <a:t> </a:t>
            </a:r>
            <a:r>
              <a:rPr lang="en-US" sz="2400" dirty="0">
                <a:solidFill>
                  <a:srgbClr val="000000"/>
                </a:solidFill>
                <a:latin typeface="Times New Roman"/>
                <a:ea typeface="Times New Roman"/>
                <a:cs typeface="Times New Roman"/>
                <a:sym typeface="Times New Roman"/>
              </a:rPr>
              <a:t>usually in the reference range but may elevate to no higher than twice the normal level. If ALP is elevated significantly, </a:t>
            </a:r>
            <a:r>
              <a:rPr lang="en-US" sz="2400" b="1" dirty="0">
                <a:solidFill>
                  <a:srgbClr val="000000"/>
                </a:solidFill>
                <a:latin typeface="Times New Roman"/>
                <a:ea typeface="Times New Roman"/>
                <a:cs typeface="Times New Roman"/>
                <a:sym typeface="Times New Roman"/>
              </a:rPr>
              <a:t>consider liver abscess or biliary obstruction causing cholestasis</a:t>
            </a:r>
            <a:r>
              <a:rPr lang="en-US" sz="2400" dirty="0">
                <a:solidFill>
                  <a:srgbClr val="000000"/>
                </a:solidFill>
                <a:latin typeface="Times New Roman"/>
                <a:ea typeface="Times New Roman"/>
                <a:cs typeface="Times New Roman"/>
                <a:sym typeface="Times New Roman"/>
              </a:rPr>
              <a:t>.</a:t>
            </a:r>
            <a:endParaRPr dirty="0"/>
          </a:p>
          <a:p>
            <a:pPr marL="0" lvl="0" indent="0" algn="l" rtl="0">
              <a:lnSpc>
                <a:spcPct val="90000"/>
              </a:lnSpc>
              <a:spcBef>
                <a:spcPts val="0"/>
              </a:spcBef>
              <a:spcAft>
                <a:spcPts val="0"/>
              </a:spcAft>
              <a:buClr>
                <a:schemeClr val="dk1"/>
              </a:buClr>
              <a:buSzPts val="2400"/>
              <a:buNone/>
            </a:pPr>
            <a:endParaRPr sz="2400" dirty="0">
              <a:solidFill>
                <a:srgbClr val="000000"/>
              </a:solidFill>
              <a:latin typeface="Times New Roman"/>
              <a:ea typeface="Times New Roman"/>
              <a:cs typeface="Times New Roman"/>
              <a:sym typeface="Times New Roman"/>
            </a:endParaRPr>
          </a:p>
          <a:p>
            <a:pPr marL="0" lvl="0" indent="0" algn="l" rtl="0">
              <a:lnSpc>
                <a:spcPct val="90000"/>
              </a:lnSpc>
              <a:spcBef>
                <a:spcPts val="0"/>
              </a:spcBef>
              <a:spcAft>
                <a:spcPts val="0"/>
              </a:spcAft>
              <a:buClr>
                <a:srgbClr val="000000"/>
              </a:buClr>
              <a:buSzPts val="2400"/>
              <a:buNone/>
            </a:pPr>
            <a:r>
              <a:rPr lang="en-US" sz="2400" b="1" dirty="0">
                <a:solidFill>
                  <a:srgbClr val="000000"/>
                </a:solidFill>
                <a:latin typeface="Times New Roman"/>
                <a:ea typeface="Times New Roman"/>
                <a:cs typeface="Times New Roman"/>
                <a:sym typeface="Times New Roman"/>
              </a:rPr>
              <a:t>*</a:t>
            </a:r>
            <a:r>
              <a:rPr lang="en-US" sz="2400" dirty="0">
                <a:solidFill>
                  <a:srgbClr val="000000"/>
                </a:solidFill>
                <a:latin typeface="Times New Roman"/>
                <a:ea typeface="Times New Roman"/>
                <a:cs typeface="Times New Roman"/>
                <a:sym typeface="Times New Roman"/>
              </a:rPr>
              <a:t> </a:t>
            </a:r>
            <a:r>
              <a:rPr lang="en-US" sz="2400" b="1" dirty="0">
                <a:solidFill>
                  <a:srgbClr val="E36C09"/>
                </a:solidFill>
                <a:latin typeface="Times New Roman"/>
                <a:ea typeface="Times New Roman"/>
                <a:cs typeface="Times New Roman"/>
                <a:sym typeface="Times New Roman"/>
              </a:rPr>
              <a:t>Prothrombin time (PT): </a:t>
            </a:r>
            <a:r>
              <a:rPr lang="en-US" sz="2400" dirty="0">
                <a:solidFill>
                  <a:srgbClr val="000000"/>
                </a:solidFill>
                <a:latin typeface="Times New Roman"/>
                <a:ea typeface="Times New Roman"/>
                <a:cs typeface="Times New Roman"/>
                <a:sym typeface="Times New Roman"/>
              </a:rPr>
              <a:t>if prolonged it is a grave finding that indicates impaired </a:t>
            </a:r>
            <a:r>
              <a:rPr lang="en-US" sz="2400" b="1" dirty="0">
                <a:solidFill>
                  <a:srgbClr val="000000"/>
                </a:solidFill>
                <a:latin typeface="Times New Roman"/>
                <a:ea typeface="Times New Roman"/>
                <a:cs typeface="Times New Roman"/>
                <a:sym typeface="Times New Roman"/>
              </a:rPr>
              <a:t>synthetic function of the </a:t>
            </a:r>
            <a:r>
              <a:rPr lang="en-US" sz="2400" dirty="0">
                <a:solidFill>
                  <a:srgbClr val="000000"/>
                </a:solidFill>
                <a:latin typeface="Times New Roman"/>
                <a:ea typeface="Times New Roman"/>
                <a:cs typeface="Times New Roman"/>
                <a:sym typeface="Times New Roman"/>
              </a:rPr>
              <a:t>liver.</a:t>
            </a:r>
            <a:endParaRPr dirty="0"/>
          </a:p>
          <a:p>
            <a:pPr marL="0" lvl="0" indent="0" algn="l" rtl="0">
              <a:lnSpc>
                <a:spcPct val="90000"/>
              </a:lnSpc>
              <a:spcBef>
                <a:spcPts val="0"/>
              </a:spcBef>
              <a:spcAft>
                <a:spcPts val="0"/>
              </a:spcAft>
              <a:buClr>
                <a:schemeClr val="dk1"/>
              </a:buClr>
              <a:buSzPts val="2400"/>
              <a:buNone/>
            </a:pPr>
            <a:endParaRPr sz="2400" dirty="0">
              <a:solidFill>
                <a:srgbClr val="000000"/>
              </a:solidFill>
              <a:latin typeface="Times New Roman"/>
              <a:ea typeface="Times New Roman"/>
              <a:cs typeface="Times New Roman"/>
              <a:sym typeface="Times New Roman"/>
            </a:endParaRPr>
          </a:p>
          <a:p>
            <a:pPr marL="0" lvl="0" indent="0" algn="l" rtl="0">
              <a:lnSpc>
                <a:spcPct val="90000"/>
              </a:lnSpc>
              <a:spcBef>
                <a:spcPts val="0"/>
              </a:spcBef>
              <a:spcAft>
                <a:spcPts val="0"/>
              </a:spcAft>
              <a:buClr>
                <a:srgbClr val="000000"/>
              </a:buClr>
              <a:buSzPts val="2400"/>
              <a:buNone/>
            </a:pPr>
            <a:r>
              <a:rPr lang="en-US" sz="2400" b="1" dirty="0">
                <a:solidFill>
                  <a:srgbClr val="000000"/>
                </a:solidFill>
                <a:latin typeface="Times New Roman"/>
                <a:ea typeface="Times New Roman"/>
                <a:cs typeface="Times New Roman"/>
                <a:sym typeface="Times New Roman"/>
              </a:rPr>
              <a:t>* </a:t>
            </a:r>
            <a:r>
              <a:rPr lang="en-US" sz="2400" b="1" dirty="0">
                <a:solidFill>
                  <a:srgbClr val="E36C09"/>
                </a:solidFill>
                <a:latin typeface="Times New Roman"/>
                <a:ea typeface="Times New Roman"/>
                <a:cs typeface="Times New Roman"/>
                <a:sym typeface="Times New Roman"/>
              </a:rPr>
              <a:t>Albumin: </a:t>
            </a:r>
            <a:r>
              <a:rPr lang="en-US" sz="2400" dirty="0">
                <a:solidFill>
                  <a:srgbClr val="000000"/>
                </a:solidFill>
                <a:latin typeface="Times New Roman"/>
                <a:ea typeface="Times New Roman"/>
                <a:cs typeface="Times New Roman"/>
                <a:sym typeface="Times New Roman"/>
              </a:rPr>
              <a:t>show no decrease in acute hepatitis, while a </a:t>
            </a:r>
            <a:r>
              <a:rPr lang="en-US" sz="2400" b="1" dirty="0">
                <a:solidFill>
                  <a:srgbClr val="000000"/>
                </a:solidFill>
                <a:latin typeface="Times New Roman"/>
                <a:ea typeface="Times New Roman"/>
                <a:cs typeface="Times New Roman"/>
                <a:sym typeface="Times New Roman"/>
              </a:rPr>
              <a:t>decline is expected in chronic hepatitis</a:t>
            </a:r>
            <a:endParaRPr sz="2400" b="1" dirty="0">
              <a:solidFill>
                <a:srgbClr val="000000"/>
              </a:solidFill>
              <a:latin typeface="Times New Roman"/>
              <a:ea typeface="Times New Roman"/>
              <a:cs typeface="Times New Roman"/>
              <a:sym typeface="Times New Roman"/>
            </a:endParaRPr>
          </a:p>
          <a:p>
            <a:pPr marL="0" lvl="0" indent="0" algn="l" rtl="0">
              <a:lnSpc>
                <a:spcPct val="90000"/>
              </a:lnSpc>
              <a:spcBef>
                <a:spcPts val="0"/>
              </a:spcBef>
              <a:spcAft>
                <a:spcPts val="0"/>
              </a:spcAft>
              <a:buClr>
                <a:schemeClr val="dk1"/>
              </a:buClr>
              <a:buSzPts val="2800"/>
              <a:buNone/>
            </a:pPr>
            <a:endParaRPr dirty="0"/>
          </a:p>
        </p:txBody>
      </p:sp>
      <p:sp>
        <p:nvSpPr>
          <p:cNvPr id="355" name="Google Shape;355;p30"/>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Investigations: Biochemical tests</a:t>
            </a:r>
            <a:endParaRPr>
              <a:solidFill>
                <a:srgbClr val="FF0000"/>
              </a:solidFill>
            </a:endParaRPr>
          </a:p>
        </p:txBody>
      </p:sp>
      <p:sp>
        <p:nvSpPr>
          <p:cNvPr id="356" name="Google Shape;356;p3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357" name="Google Shape;357;p3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358" name="Google Shape;358;p3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lnSpcReduction="10000"/>
          </a:bodyPr>
          <a:lstStyle/>
          <a:p>
            <a:pPr marL="411162" lvl="0" indent="-342900" algn="l" rtl="0">
              <a:spcBef>
                <a:spcPts val="0"/>
              </a:spcBef>
              <a:spcAft>
                <a:spcPts val="0"/>
              </a:spcAft>
              <a:buClr>
                <a:srgbClr val="EEECE1"/>
              </a:buClr>
              <a:buSzPts val="2660"/>
              <a:buFont typeface="Noto Sans Symbols"/>
              <a:buChar char="●"/>
            </a:pPr>
            <a:r>
              <a:rPr lang="en-US">
                <a:latin typeface="Times New Roman"/>
                <a:ea typeface="Times New Roman"/>
                <a:cs typeface="Times New Roman"/>
                <a:sym typeface="Times New Roman"/>
              </a:rPr>
              <a:t>HAV: HAV IgM</a:t>
            </a:r>
            <a:endParaRPr/>
          </a:p>
          <a:p>
            <a:pPr marL="411162" lvl="0" indent="-342900" algn="l" rtl="0">
              <a:spcBef>
                <a:spcPts val="700"/>
              </a:spcBef>
              <a:spcAft>
                <a:spcPts val="0"/>
              </a:spcAft>
              <a:buClr>
                <a:srgbClr val="EEECE1"/>
              </a:buClr>
              <a:buSzPts val="2660"/>
              <a:buFont typeface="Noto Sans Symbols"/>
              <a:buChar char="●"/>
            </a:pPr>
            <a:r>
              <a:rPr lang="en-US">
                <a:latin typeface="Times New Roman"/>
                <a:ea typeface="Times New Roman"/>
                <a:cs typeface="Times New Roman"/>
                <a:sym typeface="Times New Roman"/>
              </a:rPr>
              <a:t>HBV: HBsAg, HBc IgM and HB DNA by PCR </a:t>
            </a:r>
            <a:endParaRPr/>
          </a:p>
          <a:p>
            <a:pPr marL="411162" lvl="0" indent="-342900" algn="l" rtl="0">
              <a:spcBef>
                <a:spcPts val="700"/>
              </a:spcBef>
              <a:spcAft>
                <a:spcPts val="0"/>
              </a:spcAft>
              <a:buClr>
                <a:srgbClr val="EEECE1"/>
              </a:buClr>
              <a:buSzPts val="2660"/>
              <a:buFont typeface="Noto Sans Symbols"/>
              <a:buChar char="●"/>
            </a:pPr>
            <a:r>
              <a:rPr lang="en-US">
                <a:latin typeface="Times New Roman"/>
                <a:ea typeface="Times New Roman"/>
                <a:cs typeface="Times New Roman"/>
                <a:sym typeface="Times New Roman"/>
              </a:rPr>
              <a:t>HCV: HCV Ab and HCV RNA by PCR</a:t>
            </a:r>
            <a:endParaRPr/>
          </a:p>
          <a:p>
            <a:pPr marL="411162" lvl="0" indent="-342900" algn="l" rtl="0">
              <a:spcBef>
                <a:spcPts val="700"/>
              </a:spcBef>
              <a:spcAft>
                <a:spcPts val="0"/>
              </a:spcAft>
              <a:buClr>
                <a:srgbClr val="EEECE1"/>
              </a:buClr>
              <a:buSzPts val="2660"/>
              <a:buFont typeface="Noto Sans Symbols"/>
              <a:buChar char="●"/>
            </a:pPr>
            <a:r>
              <a:rPr lang="en-US">
                <a:latin typeface="Times New Roman"/>
                <a:ea typeface="Times New Roman"/>
                <a:cs typeface="Times New Roman"/>
                <a:sym typeface="Times New Roman"/>
              </a:rPr>
              <a:t>HDV: HDV IgM</a:t>
            </a:r>
            <a:endParaRPr/>
          </a:p>
          <a:p>
            <a:pPr marL="411162" lvl="0" indent="-342900" algn="l" rtl="0">
              <a:spcBef>
                <a:spcPts val="700"/>
              </a:spcBef>
              <a:spcAft>
                <a:spcPts val="0"/>
              </a:spcAft>
              <a:buClr>
                <a:srgbClr val="EEECE1"/>
              </a:buClr>
              <a:buSzPts val="2660"/>
              <a:buFont typeface="Noto Sans Symbols"/>
              <a:buChar char="●"/>
            </a:pPr>
            <a:r>
              <a:rPr lang="en-US">
                <a:latin typeface="Times New Roman"/>
                <a:ea typeface="Times New Roman"/>
                <a:cs typeface="Times New Roman"/>
                <a:sym typeface="Times New Roman"/>
              </a:rPr>
              <a:t>HEV: HEV IgM</a:t>
            </a:r>
            <a:endParaRPr/>
          </a:p>
          <a:p>
            <a:pPr marL="411162" lvl="0" indent="-342900" algn="l" rtl="0">
              <a:spcBef>
                <a:spcPts val="700"/>
              </a:spcBef>
              <a:spcAft>
                <a:spcPts val="0"/>
              </a:spcAft>
              <a:buClr>
                <a:srgbClr val="EEECE1"/>
              </a:buClr>
              <a:buSzPts val="2660"/>
              <a:buFont typeface="Noto Sans Symbols"/>
              <a:buChar char="●"/>
            </a:pPr>
            <a:r>
              <a:rPr lang="en-US">
                <a:latin typeface="Times New Roman"/>
                <a:ea typeface="Times New Roman"/>
                <a:cs typeface="Times New Roman"/>
                <a:sym typeface="Times New Roman"/>
              </a:rPr>
              <a:t>If all tests for viral hepatitis are negative, other viruses should be expected like CMV or EBV…. </a:t>
            </a:r>
            <a:endParaRPr/>
          </a:p>
          <a:p>
            <a:pPr marL="342900" lvl="0" indent="-342900" algn="l" rtl="0">
              <a:spcBef>
                <a:spcPts val="700"/>
              </a:spcBef>
              <a:spcAft>
                <a:spcPts val="0"/>
              </a:spcAft>
              <a:buClr>
                <a:schemeClr val="dk1"/>
              </a:buClr>
              <a:buSzPts val="2800"/>
              <a:buChar char="•"/>
            </a:pPr>
            <a:r>
              <a:rPr lang="en-US">
                <a:latin typeface="Times New Roman"/>
                <a:ea typeface="Times New Roman"/>
                <a:cs typeface="Times New Roman"/>
                <a:sym typeface="Times New Roman"/>
              </a:rPr>
              <a:t>Autoimmune markers: (ANA,AMA,ASMA,LKM)</a:t>
            </a:r>
            <a:endParaRPr/>
          </a:p>
          <a:p>
            <a:pPr marL="342900" lvl="0" indent="-342900" algn="l" rtl="0">
              <a:spcBef>
                <a:spcPts val="700"/>
              </a:spcBef>
              <a:spcAft>
                <a:spcPts val="0"/>
              </a:spcAft>
              <a:buClr>
                <a:schemeClr val="dk1"/>
              </a:buClr>
              <a:buSzPts val="2800"/>
              <a:buChar char="•"/>
            </a:pPr>
            <a:r>
              <a:rPr lang="en-US">
                <a:latin typeface="Times New Roman"/>
                <a:ea typeface="Times New Roman"/>
                <a:cs typeface="Times New Roman"/>
                <a:sym typeface="Times New Roman"/>
              </a:rPr>
              <a:t>Cu, Serum Ceruloplasmin</a:t>
            </a:r>
            <a:endParaRPr/>
          </a:p>
          <a:p>
            <a:pPr marL="0" lvl="0" indent="0" algn="l" rtl="0">
              <a:spcBef>
                <a:spcPts val="560"/>
              </a:spcBef>
              <a:spcAft>
                <a:spcPts val="0"/>
              </a:spcAft>
              <a:buClr>
                <a:schemeClr val="dk1"/>
              </a:buClr>
              <a:buSzPts val="2800"/>
              <a:buNone/>
            </a:pPr>
            <a:endParaRPr/>
          </a:p>
        </p:txBody>
      </p:sp>
      <p:sp>
        <p:nvSpPr>
          <p:cNvPr id="364" name="Google Shape;364;p31"/>
          <p:cNvSpPr txBox="1">
            <a:spLocks noGrp="1"/>
          </p:cNvSpPr>
          <p:nvPr>
            <p:ph type="title"/>
          </p:nvPr>
        </p:nvSpPr>
        <p:spPr>
          <a:xfrm>
            <a:off x="405729" y="1052736"/>
            <a:ext cx="7467600" cy="9849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Investigations: Serological tests</a:t>
            </a:r>
            <a:r>
              <a:rPr lang="en-US">
                <a:solidFill>
                  <a:srgbClr val="FF2600"/>
                </a:solidFill>
                <a:latin typeface="Times New Roman"/>
                <a:ea typeface="Times New Roman"/>
                <a:cs typeface="Times New Roman"/>
                <a:sym typeface="Times New Roman"/>
              </a:rPr>
              <a:t/>
            </a:r>
            <a:br>
              <a:rPr lang="en-US">
                <a:solidFill>
                  <a:srgbClr val="FF2600"/>
                </a:solidFill>
                <a:latin typeface="Times New Roman"/>
                <a:ea typeface="Times New Roman"/>
                <a:cs typeface="Times New Roman"/>
                <a:sym typeface="Times New Roman"/>
              </a:rPr>
            </a:br>
            <a:endParaRPr/>
          </a:p>
        </p:txBody>
      </p:sp>
      <p:sp>
        <p:nvSpPr>
          <p:cNvPr id="365" name="Google Shape;365;p3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366" name="Google Shape;366;p3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367" name="Google Shape;367;p3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31</a:t>
            </a:fld>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2"/>
          <p:cNvSpPr txBox="1">
            <a:spLocks noGrp="1"/>
          </p:cNvSpPr>
          <p:nvPr>
            <p:ph type="body" idx="1"/>
          </p:nvPr>
        </p:nvSpPr>
        <p:spPr>
          <a:xfrm>
            <a:off x="457200" y="1916832"/>
            <a:ext cx="8229600" cy="4209331"/>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dirty="0"/>
              <a:t>Radiologic studies may be useful in all stages of </a:t>
            </a:r>
            <a:r>
              <a:rPr lang="en-US" b="1" u="sng" dirty="0"/>
              <a:t>hepatitis B infection</a:t>
            </a:r>
            <a:r>
              <a:rPr lang="en-US" u="sng" dirty="0"/>
              <a:t>. </a:t>
            </a:r>
            <a:endParaRPr u="sng" dirty="0"/>
          </a:p>
          <a:p>
            <a:pPr marL="342900" lvl="0" indent="-165100" algn="l" rtl="0">
              <a:spcBef>
                <a:spcPts val="560"/>
              </a:spcBef>
              <a:spcAft>
                <a:spcPts val="0"/>
              </a:spcAft>
              <a:buClr>
                <a:schemeClr val="dk1"/>
              </a:buClr>
              <a:buSzPts val="2800"/>
              <a:buNone/>
            </a:pPr>
            <a:endParaRPr dirty="0"/>
          </a:p>
          <a:p>
            <a:pPr marL="342900" lvl="0" indent="-342900" algn="l" rtl="0">
              <a:spcBef>
                <a:spcPts val="560"/>
              </a:spcBef>
              <a:spcAft>
                <a:spcPts val="0"/>
              </a:spcAft>
              <a:buClr>
                <a:schemeClr val="dk1"/>
              </a:buClr>
              <a:buSzPts val="2800"/>
              <a:buChar char="•"/>
            </a:pPr>
            <a:r>
              <a:rPr lang="en-US" dirty="0"/>
              <a:t>Ultrasonography may show hepatomegaly in acute hepatitis, also hepatic </a:t>
            </a:r>
            <a:r>
              <a:rPr lang="en-US" b="1" u="sng" dirty="0">
                <a:solidFill>
                  <a:srgbClr val="FF0000"/>
                </a:solidFill>
              </a:rPr>
              <a:t>vein duplex for acute </a:t>
            </a:r>
            <a:r>
              <a:rPr lang="en-US" b="1" u="sng" dirty="0" err="1">
                <a:solidFill>
                  <a:srgbClr val="FF0000"/>
                </a:solidFill>
              </a:rPr>
              <a:t>budd</a:t>
            </a:r>
            <a:r>
              <a:rPr lang="en-US" b="1" u="sng" dirty="0">
                <a:solidFill>
                  <a:srgbClr val="FF0000"/>
                </a:solidFill>
              </a:rPr>
              <a:t> </a:t>
            </a:r>
            <a:r>
              <a:rPr lang="en-US" b="1" u="sng" dirty="0" err="1">
                <a:solidFill>
                  <a:srgbClr val="FF0000"/>
                </a:solidFill>
              </a:rPr>
              <a:t>chiari</a:t>
            </a:r>
            <a:r>
              <a:rPr lang="en-US" b="1" u="sng" dirty="0">
                <a:solidFill>
                  <a:srgbClr val="FF0000"/>
                </a:solidFill>
              </a:rPr>
              <a:t> syndrome </a:t>
            </a:r>
            <a:endParaRPr b="1" u="sng" dirty="0">
              <a:solidFill>
                <a:srgbClr val="FF0000"/>
              </a:solidFill>
            </a:endParaRPr>
          </a:p>
        </p:txBody>
      </p:sp>
      <p:sp>
        <p:nvSpPr>
          <p:cNvPr id="373" name="Google Shape;373;p32"/>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Investigations: Imaging</a:t>
            </a:r>
            <a:endParaRPr/>
          </a:p>
        </p:txBody>
      </p:sp>
      <p:sp>
        <p:nvSpPr>
          <p:cNvPr id="374" name="Google Shape;374;p3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375" name="Google Shape;375;p3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376" name="Google Shape;376;p3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33"/>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C00000"/>
              </a:buClr>
              <a:buSzPts val="3600"/>
              <a:buFont typeface="Calibri"/>
              <a:buNone/>
            </a:pPr>
            <a:endParaRPr/>
          </a:p>
        </p:txBody>
      </p:sp>
      <p:pic>
        <p:nvPicPr>
          <p:cNvPr id="382" name="Google Shape;382;p33"/>
          <p:cNvPicPr preferRelativeResize="0">
            <a:picLocks noGrp="1"/>
          </p:cNvPicPr>
          <p:nvPr>
            <p:ph type="body" idx="1"/>
          </p:nvPr>
        </p:nvPicPr>
        <p:blipFill rotWithShape="1">
          <a:blip r:embed="rId3">
            <a:alphaModFix/>
          </a:blip>
          <a:srcRect/>
          <a:stretch/>
        </p:blipFill>
        <p:spPr>
          <a:xfrm>
            <a:off x="97491" y="188640"/>
            <a:ext cx="8939005" cy="6516724"/>
          </a:xfrm>
          <a:prstGeom prst="rect">
            <a:avLst/>
          </a:prstGeom>
          <a:noFill/>
          <a:ln>
            <a:noFill/>
          </a:ln>
        </p:spPr>
      </p:pic>
      <p:sp>
        <p:nvSpPr>
          <p:cNvPr id="383" name="Google Shape;383;p3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384" name="Google Shape;384;p3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385" name="Google Shape;385;p3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34"/>
          <p:cNvSpPr txBox="1">
            <a:spLocks noGrp="1"/>
          </p:cNvSpPr>
          <p:nvPr>
            <p:ph type="body" idx="1"/>
          </p:nvPr>
        </p:nvSpPr>
        <p:spPr>
          <a:xfrm>
            <a:off x="457200" y="1412776"/>
            <a:ext cx="8229600" cy="5445224"/>
          </a:xfrm>
          <a:prstGeom prst="rect">
            <a:avLst/>
          </a:prstGeom>
          <a:noFill/>
          <a:ln>
            <a:noFill/>
          </a:ln>
        </p:spPr>
        <p:txBody>
          <a:bodyPr spcFirstLastPara="1" wrap="square" lIns="91425" tIns="45700" rIns="91425" bIns="45700" anchor="t" anchorCtr="0">
            <a:normAutofit fontScale="62500" lnSpcReduction="20000"/>
          </a:bodyPr>
          <a:lstStyle/>
          <a:p>
            <a:pPr marL="342900" lvl="0" indent="-342931" algn="l" rtl="0">
              <a:spcBef>
                <a:spcPts val="0"/>
              </a:spcBef>
              <a:spcAft>
                <a:spcPts val="0"/>
              </a:spcAft>
              <a:buClr>
                <a:srgbClr val="0070C0"/>
              </a:buClr>
              <a:buSzPct val="100000"/>
              <a:buChar char="•"/>
            </a:pPr>
            <a:r>
              <a:rPr lang="en-US" sz="5100" b="1" dirty="0">
                <a:solidFill>
                  <a:srgbClr val="0070C0"/>
                </a:solidFill>
              </a:rPr>
              <a:t>Supportive management</a:t>
            </a:r>
            <a:endParaRPr dirty="0"/>
          </a:p>
          <a:p>
            <a:pPr marL="342900" lvl="0" indent="-342900" algn="l" rtl="0">
              <a:spcBef>
                <a:spcPts val="475"/>
              </a:spcBef>
              <a:spcAft>
                <a:spcPts val="0"/>
              </a:spcAft>
              <a:buClr>
                <a:schemeClr val="dk1"/>
              </a:buClr>
              <a:buSzPct val="100000"/>
              <a:buFont typeface="Noto Sans Symbols"/>
              <a:buChar char="▪"/>
            </a:pPr>
            <a:r>
              <a:rPr lang="en-US" sz="3800" dirty="0"/>
              <a:t>No treatments attenuate acute viral hepatitis. </a:t>
            </a:r>
            <a:endParaRPr dirty="0"/>
          </a:p>
          <a:p>
            <a:pPr marL="342900" lvl="0" indent="-342900" algn="l" rtl="0">
              <a:spcBef>
                <a:spcPts val="475"/>
              </a:spcBef>
              <a:spcAft>
                <a:spcPts val="0"/>
              </a:spcAft>
              <a:buClr>
                <a:schemeClr val="dk1"/>
              </a:buClr>
              <a:buSzPct val="100000"/>
              <a:buFont typeface="Noto Sans Symbols"/>
              <a:buChar char="▪"/>
            </a:pPr>
            <a:r>
              <a:rPr lang="en-US" sz="3800" dirty="0"/>
              <a:t>Alcohol should be avoided because it can increase liver damage. </a:t>
            </a:r>
            <a:endParaRPr dirty="0"/>
          </a:p>
          <a:p>
            <a:pPr marL="342900" lvl="0" indent="-342900" algn="l" rtl="0">
              <a:spcBef>
                <a:spcPts val="475"/>
              </a:spcBef>
              <a:spcAft>
                <a:spcPts val="0"/>
              </a:spcAft>
              <a:buClr>
                <a:schemeClr val="dk1"/>
              </a:buClr>
              <a:buSzPct val="100000"/>
              <a:buFont typeface="Noto Sans Symbols"/>
              <a:buChar char="▪"/>
            </a:pPr>
            <a:r>
              <a:rPr lang="en-US" sz="3800" dirty="0"/>
              <a:t>Light palatable compensated  meals</a:t>
            </a:r>
            <a:endParaRPr sz="3800" dirty="0"/>
          </a:p>
          <a:p>
            <a:pPr marL="342900" lvl="0" indent="-342900" algn="l" rtl="0">
              <a:spcBef>
                <a:spcPts val="475"/>
              </a:spcBef>
              <a:spcAft>
                <a:spcPts val="0"/>
              </a:spcAft>
              <a:buClr>
                <a:schemeClr val="dk1"/>
              </a:buClr>
              <a:buSzPct val="100000"/>
              <a:buFont typeface="Noto Sans Symbols"/>
              <a:buChar char="▪"/>
            </a:pPr>
            <a:r>
              <a:rPr lang="en-US" sz="3800" dirty="0"/>
              <a:t>Restrictions on diet or activity, including commonly </a:t>
            </a:r>
            <a:r>
              <a:rPr lang="en-US" sz="3800" dirty="0" err="1"/>
              <a:t>adviced</a:t>
            </a:r>
            <a:r>
              <a:rPr lang="en-US" sz="3800" dirty="0"/>
              <a:t> bed rest, have no scientific basis.</a:t>
            </a:r>
            <a:endParaRPr dirty="0"/>
          </a:p>
          <a:p>
            <a:pPr marL="342900" lvl="0" indent="-342900" algn="l" rtl="0">
              <a:spcBef>
                <a:spcPts val="475"/>
              </a:spcBef>
              <a:spcAft>
                <a:spcPts val="0"/>
              </a:spcAft>
              <a:buClr>
                <a:schemeClr val="dk1"/>
              </a:buClr>
              <a:buSzPct val="100000"/>
              <a:buFont typeface="Noto Sans Symbols"/>
              <a:buChar char="▪"/>
            </a:pPr>
            <a:r>
              <a:rPr lang="en-US" sz="3800" dirty="0" smtClean="0"/>
              <a:t>Patient isolation or hospitalization is rarely necessary.</a:t>
            </a:r>
            <a:endParaRPr sz="3800" dirty="0" smtClean="0"/>
          </a:p>
          <a:p>
            <a:pPr marL="342900" lvl="0" indent="-342900" algn="l" rtl="0">
              <a:spcBef>
                <a:spcPts val="475"/>
              </a:spcBef>
              <a:spcAft>
                <a:spcPts val="0"/>
              </a:spcAft>
              <a:buClr>
                <a:schemeClr val="dk1"/>
              </a:buClr>
              <a:buSzPct val="100000"/>
              <a:buFont typeface="Noto Sans Symbols"/>
              <a:buChar char="▪"/>
            </a:pPr>
            <a:r>
              <a:rPr lang="en-US" sz="3800" dirty="0" smtClean="0"/>
              <a:t>For </a:t>
            </a:r>
            <a:r>
              <a:rPr lang="en-US" sz="3800" dirty="0" err="1" smtClean="0"/>
              <a:t>cholestatic</a:t>
            </a:r>
            <a:r>
              <a:rPr lang="en-US" sz="3800" dirty="0" smtClean="0"/>
              <a:t> hepatitis, </a:t>
            </a:r>
            <a:r>
              <a:rPr lang="en-US" sz="3800" dirty="0" err="1" smtClean="0"/>
              <a:t>cholestyramine</a:t>
            </a:r>
            <a:r>
              <a:rPr lang="en-US" sz="3800" dirty="0" smtClean="0"/>
              <a:t> 8 g </a:t>
            </a:r>
            <a:r>
              <a:rPr lang="en-US" sz="3800" dirty="0" err="1" smtClean="0"/>
              <a:t>po</a:t>
            </a:r>
            <a:r>
              <a:rPr lang="en-US" sz="3800" dirty="0" smtClean="0"/>
              <a:t> once/day or bid can relieve itching.</a:t>
            </a:r>
            <a:endParaRPr dirty="0" smtClean="0"/>
          </a:p>
          <a:p>
            <a:pPr marL="342900" lvl="0" indent="-342900" algn="l" rtl="0">
              <a:spcBef>
                <a:spcPts val="575"/>
              </a:spcBef>
              <a:spcAft>
                <a:spcPts val="0"/>
              </a:spcAft>
              <a:buClr>
                <a:srgbClr val="0070C0"/>
              </a:buClr>
              <a:buSzPct val="100000"/>
              <a:buChar char="•"/>
            </a:pPr>
            <a:r>
              <a:rPr lang="en-US" sz="4600" b="1" dirty="0" smtClean="0">
                <a:solidFill>
                  <a:srgbClr val="0070C0"/>
                </a:solidFill>
              </a:rPr>
              <a:t>Specific </a:t>
            </a:r>
            <a:r>
              <a:rPr lang="en-US" sz="4600" b="1" dirty="0">
                <a:solidFill>
                  <a:srgbClr val="0070C0"/>
                </a:solidFill>
              </a:rPr>
              <a:t>therapy </a:t>
            </a:r>
            <a:endParaRPr dirty="0"/>
          </a:p>
          <a:p>
            <a:pPr marL="342900" lvl="0" indent="-342900" algn="l" rtl="0">
              <a:spcBef>
                <a:spcPts val="475"/>
              </a:spcBef>
              <a:spcAft>
                <a:spcPts val="0"/>
              </a:spcAft>
              <a:buClr>
                <a:schemeClr val="dk1"/>
              </a:buClr>
              <a:buSzPct val="100000"/>
              <a:buFont typeface="Noto Sans Symbols"/>
              <a:buChar char="▪"/>
            </a:pPr>
            <a:r>
              <a:rPr lang="en-US" sz="3800" dirty="0"/>
              <a:t>Antivirals may be considered </a:t>
            </a:r>
            <a:r>
              <a:rPr lang="en-US" sz="3800" b="1" u="sng" dirty="0">
                <a:solidFill>
                  <a:srgbClr val="FF0000"/>
                </a:solidFill>
              </a:rPr>
              <a:t>for HBV &amp; HCV</a:t>
            </a:r>
            <a:endParaRPr b="1" u="sng" dirty="0">
              <a:solidFill>
                <a:srgbClr val="FF0000"/>
              </a:solidFill>
            </a:endParaRPr>
          </a:p>
          <a:p>
            <a:pPr marL="342900" lvl="0" indent="-342900" algn="l" rtl="0">
              <a:spcBef>
                <a:spcPts val="475"/>
              </a:spcBef>
              <a:spcAft>
                <a:spcPts val="0"/>
              </a:spcAft>
              <a:buClr>
                <a:schemeClr val="dk1"/>
              </a:buClr>
              <a:buSzPct val="100000"/>
              <a:buFont typeface="Noto Sans Symbols"/>
              <a:buChar char="▪"/>
            </a:pPr>
            <a:r>
              <a:rPr lang="en-US" sz="3800" dirty="0"/>
              <a:t>Specific treatment (Autoimmune, Wilson)</a:t>
            </a:r>
            <a:endParaRPr sz="3800" dirty="0"/>
          </a:p>
          <a:p>
            <a:pPr marL="342900" lvl="0" indent="-342900" algn="l" rtl="0">
              <a:spcBef>
                <a:spcPts val="575"/>
              </a:spcBef>
              <a:spcAft>
                <a:spcPts val="0"/>
              </a:spcAft>
              <a:buClr>
                <a:srgbClr val="0070C0"/>
              </a:buClr>
              <a:buSzPct val="100000"/>
              <a:buChar char="•"/>
            </a:pPr>
            <a:r>
              <a:rPr lang="en-US" sz="4600" b="1" dirty="0">
                <a:solidFill>
                  <a:srgbClr val="0070C0"/>
                </a:solidFill>
              </a:rPr>
              <a:t>Liver transplantation</a:t>
            </a:r>
            <a:r>
              <a:rPr lang="en-US" dirty="0">
                <a:solidFill>
                  <a:srgbClr val="0070C0"/>
                </a:solidFill>
              </a:rPr>
              <a:t> </a:t>
            </a:r>
            <a:r>
              <a:rPr lang="en-US" sz="3800" dirty="0"/>
              <a:t>for Fulminant hepatitis</a:t>
            </a:r>
            <a:endParaRPr dirty="0"/>
          </a:p>
          <a:p>
            <a:pPr marL="342900" lvl="0" indent="-163511" algn="l" rtl="0">
              <a:spcBef>
                <a:spcPts val="700"/>
              </a:spcBef>
              <a:spcAft>
                <a:spcPts val="0"/>
              </a:spcAft>
              <a:buClr>
                <a:srgbClr val="EEECE1"/>
              </a:buClr>
              <a:buSzPct val="100000"/>
              <a:buFont typeface="Noto Sans Symbols"/>
              <a:buNone/>
            </a:pPr>
            <a:endParaRPr dirty="0">
              <a:latin typeface="Times New Roman"/>
              <a:ea typeface="Times New Roman"/>
              <a:cs typeface="Times New Roman"/>
              <a:sym typeface="Times New Roman"/>
            </a:endParaRPr>
          </a:p>
          <a:p>
            <a:pPr marL="411162" lvl="0" indent="-237331" algn="l" rtl="0">
              <a:spcBef>
                <a:spcPts val="700"/>
              </a:spcBef>
              <a:spcAft>
                <a:spcPts val="0"/>
              </a:spcAft>
              <a:buClr>
                <a:srgbClr val="EEECE1"/>
              </a:buClr>
              <a:buSzPct val="95000"/>
              <a:buFont typeface="Noto Sans Symbols"/>
              <a:buNone/>
            </a:pPr>
            <a:endParaRPr dirty="0">
              <a:latin typeface="Times New Roman"/>
              <a:ea typeface="Times New Roman"/>
              <a:cs typeface="Times New Roman"/>
              <a:sym typeface="Times New Roman"/>
            </a:endParaRPr>
          </a:p>
          <a:p>
            <a:pPr marL="342900" lvl="0" indent="-231775" algn="l" rtl="0">
              <a:spcBef>
                <a:spcPts val="350"/>
              </a:spcBef>
              <a:spcAft>
                <a:spcPts val="0"/>
              </a:spcAft>
              <a:buClr>
                <a:schemeClr val="dk1"/>
              </a:buClr>
              <a:buSzPct val="100000"/>
              <a:buNone/>
            </a:pPr>
            <a:endParaRPr dirty="0"/>
          </a:p>
        </p:txBody>
      </p:sp>
      <p:sp>
        <p:nvSpPr>
          <p:cNvPr id="391" name="Google Shape;391;p34"/>
          <p:cNvSpPr txBox="1">
            <a:spLocks noGrp="1"/>
          </p:cNvSpPr>
          <p:nvPr>
            <p:ph type="title"/>
          </p:nvPr>
        </p:nvSpPr>
        <p:spPr>
          <a:xfrm>
            <a:off x="405729" y="980728"/>
            <a:ext cx="7467600" cy="1705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Treatment</a:t>
            </a:r>
            <a:r>
              <a:rPr lang="en-US">
                <a:solidFill>
                  <a:srgbClr val="FF2600"/>
                </a:solidFill>
              </a:rPr>
              <a:t/>
            </a:r>
            <a:br>
              <a:rPr lang="en-US">
                <a:solidFill>
                  <a:srgbClr val="FF2600"/>
                </a:solidFill>
              </a:rPr>
            </a:br>
            <a:endParaRPr/>
          </a:p>
        </p:txBody>
      </p:sp>
      <p:sp>
        <p:nvSpPr>
          <p:cNvPr id="392" name="Google Shape;392;p3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393" name="Google Shape;393;p3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394" name="Google Shape;394;p3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5"/>
          <p:cNvSpPr txBox="1">
            <a:spLocks noGrp="1"/>
          </p:cNvSpPr>
          <p:nvPr>
            <p:ph type="body" idx="1"/>
          </p:nvPr>
        </p:nvSpPr>
        <p:spPr>
          <a:xfrm>
            <a:off x="457200" y="1600200"/>
            <a:ext cx="8229600" cy="4997152"/>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Clr>
                <a:schemeClr val="dk1"/>
              </a:buClr>
              <a:buSzPts val="2800"/>
              <a:buChar char="•"/>
            </a:pPr>
            <a:r>
              <a:rPr lang="en-US" dirty="0"/>
              <a:t>Because treatment have limited efficacy, prevention of viral hepatitis is very important.</a:t>
            </a:r>
            <a:endParaRPr dirty="0"/>
          </a:p>
          <a:p>
            <a:pPr marL="342900" lvl="0" indent="-342900" algn="l" rtl="0">
              <a:spcBef>
                <a:spcPts val="560"/>
              </a:spcBef>
              <a:spcAft>
                <a:spcPts val="0"/>
              </a:spcAft>
              <a:buClr>
                <a:srgbClr val="0070C0"/>
              </a:buClr>
              <a:buSzPts val="2800"/>
              <a:buChar char="•"/>
            </a:pPr>
            <a:r>
              <a:rPr lang="en-US" dirty="0">
                <a:solidFill>
                  <a:srgbClr val="0070C0"/>
                </a:solidFill>
              </a:rPr>
              <a:t>Good personal hygiene </a:t>
            </a:r>
            <a:r>
              <a:rPr lang="en-US" dirty="0"/>
              <a:t>helps prevent transmission, particularly </a:t>
            </a:r>
            <a:r>
              <a:rPr lang="en-US" dirty="0" err="1"/>
              <a:t>feco</a:t>
            </a:r>
            <a:r>
              <a:rPr lang="en-US" dirty="0"/>
              <a:t>-oral transmission, as with HAV and HEV</a:t>
            </a:r>
            <a:endParaRPr dirty="0"/>
          </a:p>
          <a:p>
            <a:pPr marL="342900" lvl="0" indent="-342900" algn="l" rtl="0">
              <a:spcBef>
                <a:spcPts val="560"/>
              </a:spcBef>
              <a:spcAft>
                <a:spcPts val="0"/>
              </a:spcAft>
              <a:buClr>
                <a:srgbClr val="0070C0"/>
              </a:buClr>
              <a:buSzPts val="2800"/>
              <a:buChar char="•"/>
            </a:pPr>
            <a:r>
              <a:rPr lang="en-US" dirty="0" err="1">
                <a:solidFill>
                  <a:srgbClr val="0070C0"/>
                </a:solidFill>
              </a:rPr>
              <a:t>Immunoprophylaxis</a:t>
            </a:r>
            <a:r>
              <a:rPr lang="en-US" dirty="0"/>
              <a:t> can involve active immunization using vaccines and also passive immunization. Vaccines for </a:t>
            </a:r>
            <a:r>
              <a:rPr lang="en-US" b="1" dirty="0"/>
              <a:t>HAV and HBV </a:t>
            </a:r>
            <a:r>
              <a:rPr lang="en-US" dirty="0"/>
              <a:t>are available, also a vaccine for </a:t>
            </a:r>
            <a:r>
              <a:rPr lang="en-US" b="1" dirty="0"/>
              <a:t>HEV is available </a:t>
            </a:r>
            <a:r>
              <a:rPr lang="en-US" dirty="0"/>
              <a:t>in some countries.</a:t>
            </a:r>
            <a:endParaRPr dirty="0"/>
          </a:p>
          <a:p>
            <a:pPr marL="342900" lvl="0" indent="-342900" algn="l" rtl="0">
              <a:spcBef>
                <a:spcPts val="560"/>
              </a:spcBef>
              <a:spcAft>
                <a:spcPts val="0"/>
              </a:spcAft>
              <a:buClr>
                <a:schemeClr val="dk1"/>
              </a:buClr>
              <a:buSzPts val="2800"/>
              <a:buChar char="•"/>
            </a:pPr>
            <a:r>
              <a:rPr lang="en-US" dirty="0"/>
              <a:t>No product exists for </a:t>
            </a:r>
            <a:r>
              <a:rPr lang="en-US" dirty="0" err="1"/>
              <a:t>immunoprophylaxis</a:t>
            </a:r>
            <a:r>
              <a:rPr lang="en-US" dirty="0"/>
              <a:t> of HCV or HDV. However, prevention of </a:t>
            </a:r>
            <a:r>
              <a:rPr lang="en-US" b="1" dirty="0"/>
              <a:t>HBV infection prevents HDV infection.</a:t>
            </a:r>
            <a:endParaRPr b="1" dirty="0">
              <a:solidFill>
                <a:srgbClr val="0070C0"/>
              </a:solidFill>
            </a:endParaRPr>
          </a:p>
          <a:p>
            <a:pPr marL="342900" lvl="0" indent="-165100" algn="l" rtl="0">
              <a:spcBef>
                <a:spcPts val="560"/>
              </a:spcBef>
              <a:spcAft>
                <a:spcPts val="0"/>
              </a:spcAft>
              <a:buClr>
                <a:schemeClr val="dk1"/>
              </a:buClr>
              <a:buSzPts val="2800"/>
              <a:buNone/>
            </a:pPr>
            <a:endParaRPr dirty="0"/>
          </a:p>
        </p:txBody>
      </p:sp>
      <p:sp>
        <p:nvSpPr>
          <p:cNvPr id="400" name="Google Shape;400;p35"/>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Prevention</a:t>
            </a:r>
            <a:endParaRPr>
              <a:solidFill>
                <a:srgbClr val="FF0000"/>
              </a:solidFill>
            </a:endParaRPr>
          </a:p>
        </p:txBody>
      </p:sp>
      <p:sp>
        <p:nvSpPr>
          <p:cNvPr id="401" name="Google Shape;401;p3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402" name="Google Shape;402;p3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403" name="Google Shape;403;p3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36"/>
          <p:cNvSpPr txBox="1">
            <a:spLocks noGrp="1"/>
          </p:cNvSpPr>
          <p:nvPr>
            <p:ph type="body" idx="1"/>
          </p:nvPr>
        </p:nvSpPr>
        <p:spPr>
          <a:xfrm>
            <a:off x="457200" y="1600200"/>
            <a:ext cx="8229600" cy="4781128"/>
          </a:xfrm>
          <a:prstGeom prst="rect">
            <a:avLst/>
          </a:prstGeom>
          <a:noFill/>
          <a:ln>
            <a:noFill/>
          </a:ln>
        </p:spPr>
        <p:txBody>
          <a:bodyPr spcFirstLastPara="1" wrap="square" lIns="91425" tIns="45700" rIns="91425" bIns="45700" anchor="t" anchorCtr="0">
            <a:normAutofit lnSpcReduction="10000"/>
          </a:bodyPr>
          <a:lstStyle/>
          <a:p>
            <a:pPr marL="342900" lvl="0" indent="-342900" algn="just" rtl="0">
              <a:spcBef>
                <a:spcPts val="0"/>
              </a:spcBef>
              <a:spcAft>
                <a:spcPts val="0"/>
              </a:spcAft>
              <a:buClr>
                <a:schemeClr val="dk1"/>
              </a:buClr>
              <a:buSzPts val="2800"/>
              <a:buFont typeface="Arial"/>
              <a:buChar char="•"/>
            </a:pPr>
            <a:r>
              <a:rPr lang="en-US" dirty="0">
                <a:latin typeface="Times New Roman"/>
                <a:ea typeface="Times New Roman"/>
                <a:cs typeface="Times New Roman"/>
                <a:sym typeface="Times New Roman"/>
              </a:rPr>
              <a:t>Initial presenting features such as </a:t>
            </a:r>
            <a:r>
              <a:rPr lang="en-US" b="1" dirty="0">
                <a:latin typeface="Times New Roman"/>
                <a:ea typeface="Times New Roman"/>
                <a:cs typeface="Times New Roman"/>
                <a:sym typeface="Times New Roman"/>
              </a:rPr>
              <a:t>Ascites, peripheral Edema, and symptoms of hepatic Encephalopathy suggest a worse prognosis.</a:t>
            </a:r>
            <a:endParaRPr b="1" dirty="0"/>
          </a:p>
          <a:p>
            <a:pPr marL="342900" lvl="0" indent="-165100" algn="just" rtl="0">
              <a:spcBef>
                <a:spcPts val="800"/>
              </a:spcBef>
              <a:spcAft>
                <a:spcPts val="0"/>
              </a:spcAft>
              <a:buClr>
                <a:schemeClr val="dk1"/>
              </a:buClr>
              <a:buSzPts val="2800"/>
              <a:buFont typeface="Arial"/>
              <a:buNone/>
            </a:pPr>
            <a:endParaRPr dirty="0">
              <a:latin typeface="Times New Roman"/>
              <a:ea typeface="Times New Roman"/>
              <a:cs typeface="Times New Roman"/>
              <a:sym typeface="Times New Roman"/>
            </a:endParaRPr>
          </a:p>
          <a:p>
            <a:pPr marL="342900" lvl="0" indent="-342900" algn="just" rtl="0">
              <a:spcBef>
                <a:spcPts val="800"/>
              </a:spcBef>
              <a:spcAft>
                <a:spcPts val="0"/>
              </a:spcAft>
              <a:buClr>
                <a:schemeClr val="dk1"/>
              </a:buClr>
              <a:buSzPts val="2800"/>
              <a:buFont typeface="Arial"/>
              <a:buChar char="•"/>
            </a:pPr>
            <a:r>
              <a:rPr lang="en-US" dirty="0">
                <a:latin typeface="Times New Roman"/>
                <a:ea typeface="Times New Roman"/>
                <a:cs typeface="Times New Roman"/>
                <a:sym typeface="Times New Roman"/>
              </a:rPr>
              <a:t> In addition, a </a:t>
            </a:r>
            <a:r>
              <a:rPr lang="en-US" b="1" dirty="0">
                <a:latin typeface="Times New Roman"/>
                <a:ea typeface="Times New Roman"/>
                <a:cs typeface="Times New Roman"/>
                <a:sym typeface="Times New Roman"/>
              </a:rPr>
              <a:t>Prolonged PT</a:t>
            </a:r>
            <a:r>
              <a:rPr lang="en-US" dirty="0">
                <a:latin typeface="Times New Roman"/>
                <a:ea typeface="Times New Roman"/>
                <a:cs typeface="Times New Roman"/>
                <a:sym typeface="Times New Roman"/>
              </a:rPr>
              <a:t>, </a:t>
            </a:r>
            <a:r>
              <a:rPr lang="en-US" b="1" dirty="0">
                <a:latin typeface="Times New Roman"/>
                <a:ea typeface="Times New Roman"/>
                <a:cs typeface="Times New Roman"/>
                <a:sym typeface="Times New Roman"/>
              </a:rPr>
              <a:t>Low-serum Albumin </a:t>
            </a:r>
            <a:r>
              <a:rPr lang="en-US" dirty="0">
                <a:latin typeface="Times New Roman"/>
                <a:ea typeface="Times New Roman"/>
                <a:cs typeface="Times New Roman"/>
                <a:sym typeface="Times New Roman"/>
              </a:rPr>
              <a:t>level, </a:t>
            </a:r>
            <a:r>
              <a:rPr lang="en-US" b="1" dirty="0">
                <a:latin typeface="Times New Roman"/>
                <a:ea typeface="Times New Roman"/>
                <a:cs typeface="Times New Roman"/>
                <a:sym typeface="Times New Roman"/>
              </a:rPr>
              <a:t>Hypoglycemia</a:t>
            </a:r>
            <a:r>
              <a:rPr lang="en-US" dirty="0">
                <a:latin typeface="Times New Roman"/>
                <a:ea typeface="Times New Roman"/>
                <a:cs typeface="Times New Roman"/>
                <a:sym typeface="Times New Roman"/>
              </a:rPr>
              <a:t>, and very </a:t>
            </a:r>
            <a:r>
              <a:rPr lang="en-US" b="1" dirty="0">
                <a:latin typeface="Times New Roman"/>
                <a:ea typeface="Times New Roman"/>
                <a:cs typeface="Times New Roman"/>
                <a:sym typeface="Times New Roman"/>
              </a:rPr>
              <a:t>high-serum Bilirubin </a:t>
            </a:r>
            <a:r>
              <a:rPr lang="en-US" dirty="0">
                <a:latin typeface="Times New Roman"/>
                <a:ea typeface="Times New Roman"/>
                <a:cs typeface="Times New Roman"/>
                <a:sym typeface="Times New Roman"/>
              </a:rPr>
              <a:t>values suggest severe </a:t>
            </a:r>
            <a:r>
              <a:rPr lang="en-US" b="1" dirty="0">
                <a:latin typeface="Times New Roman"/>
                <a:ea typeface="Times New Roman"/>
                <a:cs typeface="Times New Roman"/>
                <a:sym typeface="Times New Roman"/>
              </a:rPr>
              <a:t>hepatocellular disease. </a:t>
            </a:r>
            <a:endParaRPr b="1" dirty="0"/>
          </a:p>
          <a:p>
            <a:pPr marL="342900" lvl="0" indent="-165100" algn="just" rtl="0">
              <a:spcBef>
                <a:spcPts val="800"/>
              </a:spcBef>
              <a:spcAft>
                <a:spcPts val="0"/>
              </a:spcAft>
              <a:buClr>
                <a:schemeClr val="dk1"/>
              </a:buClr>
              <a:buSzPts val="2800"/>
              <a:buFont typeface="Arial"/>
              <a:buNone/>
            </a:pPr>
            <a:endParaRPr dirty="0">
              <a:latin typeface="Times New Roman"/>
              <a:ea typeface="Times New Roman"/>
              <a:cs typeface="Times New Roman"/>
              <a:sym typeface="Times New Roman"/>
            </a:endParaRPr>
          </a:p>
          <a:p>
            <a:pPr marL="342900" lvl="0" indent="-342900" algn="just" rtl="0">
              <a:spcBef>
                <a:spcPts val="800"/>
              </a:spcBef>
              <a:spcAft>
                <a:spcPts val="0"/>
              </a:spcAft>
              <a:buClr>
                <a:schemeClr val="dk1"/>
              </a:buClr>
              <a:buSzPts val="2800"/>
              <a:buFont typeface="Arial"/>
              <a:buChar char="•"/>
            </a:pPr>
            <a:r>
              <a:rPr lang="en-US" dirty="0">
                <a:latin typeface="Times New Roman"/>
                <a:ea typeface="Times New Roman"/>
                <a:cs typeface="Times New Roman"/>
                <a:sym typeface="Times New Roman"/>
              </a:rPr>
              <a:t>Patients with these clinical and laboratory features deserve prompt hospital admission</a:t>
            </a:r>
            <a:endParaRPr dirty="0"/>
          </a:p>
          <a:p>
            <a:pPr marL="342900" lvl="0" indent="-165100" algn="l" rtl="0">
              <a:spcBef>
                <a:spcPts val="560"/>
              </a:spcBef>
              <a:spcAft>
                <a:spcPts val="0"/>
              </a:spcAft>
              <a:buClr>
                <a:schemeClr val="dk1"/>
              </a:buClr>
              <a:buSzPts val="2800"/>
              <a:buNone/>
            </a:pPr>
            <a:endParaRPr dirty="0"/>
          </a:p>
        </p:txBody>
      </p:sp>
      <p:sp>
        <p:nvSpPr>
          <p:cNvPr id="409" name="Google Shape;409;p36"/>
          <p:cNvSpPr txBox="1">
            <a:spLocks noGrp="1"/>
          </p:cNvSpPr>
          <p:nvPr>
            <p:ph type="title"/>
          </p:nvPr>
        </p:nvSpPr>
        <p:spPr>
          <a:xfrm>
            <a:off x="405729" y="980728"/>
            <a:ext cx="7467600" cy="1705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Prognosis of Acute Hepatitis</a:t>
            </a:r>
            <a:r>
              <a:rPr lang="en-US">
                <a:solidFill>
                  <a:srgbClr val="FF2600"/>
                </a:solidFill>
              </a:rPr>
              <a:t/>
            </a:r>
            <a:br>
              <a:rPr lang="en-US">
                <a:solidFill>
                  <a:srgbClr val="FF2600"/>
                </a:solidFill>
              </a:rPr>
            </a:br>
            <a:endParaRPr/>
          </a:p>
        </p:txBody>
      </p:sp>
      <p:sp>
        <p:nvSpPr>
          <p:cNvPr id="410" name="Google Shape;410;p3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411" name="Google Shape;411;p3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412" name="Google Shape;412;p3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36</a:t>
            </a:fld>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37"/>
          <p:cNvSpPr txBox="1">
            <a:spLocks noGrp="1"/>
          </p:cNvSpPr>
          <p:nvPr>
            <p:ph type="body" idx="1"/>
          </p:nvPr>
        </p:nvSpPr>
        <p:spPr>
          <a:xfrm>
            <a:off x="457200" y="2132856"/>
            <a:ext cx="8229600" cy="3993307"/>
          </a:xfrm>
          <a:prstGeom prst="rect">
            <a:avLst/>
          </a:prstGeom>
          <a:noFill/>
          <a:ln>
            <a:noFill/>
          </a:ln>
        </p:spPr>
        <p:txBody>
          <a:bodyPr spcFirstLastPara="1" wrap="square" lIns="91425" tIns="45700" rIns="91425" bIns="45700" anchor="t" anchorCtr="0">
            <a:normAutofit/>
          </a:bodyPr>
          <a:lstStyle/>
          <a:p>
            <a:pPr marL="525462" lvl="0" indent="-457200" algn="l" rtl="0">
              <a:spcBef>
                <a:spcPts val="0"/>
              </a:spcBef>
              <a:spcAft>
                <a:spcPts val="0"/>
              </a:spcAft>
              <a:buClr>
                <a:srgbClr val="EEECE1"/>
              </a:buClr>
              <a:buSzPts val="2660"/>
              <a:buChar char="•"/>
            </a:pPr>
            <a:r>
              <a:rPr lang="en-US" dirty="0">
                <a:latin typeface="Times New Roman"/>
                <a:ea typeface="Times New Roman"/>
                <a:cs typeface="Times New Roman"/>
                <a:sym typeface="Times New Roman"/>
              </a:rPr>
              <a:t>- Resolution </a:t>
            </a:r>
            <a:endParaRPr dirty="0"/>
          </a:p>
          <a:p>
            <a:pPr marL="525462" lvl="0" indent="-457200" algn="l" rtl="0">
              <a:spcBef>
                <a:spcPts val="700"/>
              </a:spcBef>
              <a:spcAft>
                <a:spcPts val="0"/>
              </a:spcAft>
              <a:buClr>
                <a:srgbClr val="EEECE1"/>
              </a:buClr>
              <a:buSzPts val="2660"/>
              <a:buChar char="•"/>
            </a:pPr>
            <a:r>
              <a:rPr lang="en-US" dirty="0">
                <a:latin typeface="Times New Roman"/>
                <a:ea typeface="Times New Roman"/>
                <a:cs typeface="Times New Roman"/>
                <a:sym typeface="Times New Roman"/>
              </a:rPr>
              <a:t>- Chronic hepatitis</a:t>
            </a:r>
            <a:endParaRPr dirty="0"/>
          </a:p>
          <a:p>
            <a:pPr marL="525462" lvl="0" indent="-457200" algn="l" rtl="0">
              <a:spcBef>
                <a:spcPts val="700"/>
              </a:spcBef>
              <a:spcAft>
                <a:spcPts val="0"/>
              </a:spcAft>
              <a:buClr>
                <a:srgbClr val="EEECE1"/>
              </a:buClr>
              <a:buSzPts val="2660"/>
              <a:buChar char="•"/>
            </a:pPr>
            <a:r>
              <a:rPr lang="en-US" dirty="0">
                <a:latin typeface="Times New Roman"/>
                <a:ea typeface="Times New Roman"/>
                <a:cs typeface="Times New Roman"/>
                <a:sym typeface="Times New Roman"/>
              </a:rPr>
              <a:t>- Fulminant hepatitis</a:t>
            </a:r>
            <a:endParaRPr dirty="0"/>
          </a:p>
          <a:p>
            <a:pPr marL="525462" lvl="0" indent="-457200" algn="l" rtl="0">
              <a:spcBef>
                <a:spcPts val="700"/>
              </a:spcBef>
              <a:spcAft>
                <a:spcPts val="0"/>
              </a:spcAft>
              <a:buClr>
                <a:srgbClr val="EEECE1"/>
              </a:buClr>
              <a:buSzPts val="2660"/>
              <a:buChar char="•"/>
            </a:pPr>
            <a:r>
              <a:rPr lang="en-US" dirty="0">
                <a:latin typeface="Times New Roman"/>
                <a:ea typeface="Times New Roman"/>
                <a:cs typeface="Times New Roman"/>
                <a:sym typeface="Times New Roman"/>
              </a:rPr>
              <a:t>- Cirrhosis</a:t>
            </a:r>
            <a:endParaRPr dirty="0"/>
          </a:p>
          <a:p>
            <a:pPr marL="525462" lvl="0" indent="-457200" algn="l" rtl="0">
              <a:spcBef>
                <a:spcPts val="700"/>
              </a:spcBef>
              <a:spcAft>
                <a:spcPts val="0"/>
              </a:spcAft>
              <a:buClr>
                <a:srgbClr val="EEECE1"/>
              </a:buClr>
              <a:buSzPts val="2660"/>
              <a:buChar char="•"/>
            </a:pPr>
            <a:r>
              <a:rPr lang="en-US" dirty="0">
                <a:latin typeface="Times New Roman"/>
                <a:ea typeface="Times New Roman"/>
                <a:cs typeface="Times New Roman"/>
                <a:sym typeface="Times New Roman"/>
              </a:rPr>
              <a:t>- Hepatocellular carcinoma</a:t>
            </a:r>
            <a:endParaRPr dirty="0"/>
          </a:p>
          <a:p>
            <a:pPr marL="342900" lvl="0" indent="-165100" algn="l" rtl="0">
              <a:spcBef>
                <a:spcPts val="560"/>
              </a:spcBef>
              <a:spcAft>
                <a:spcPts val="0"/>
              </a:spcAft>
              <a:buClr>
                <a:schemeClr val="dk1"/>
              </a:buClr>
              <a:buSzPts val="2800"/>
              <a:buNone/>
            </a:pPr>
            <a:endParaRPr dirty="0"/>
          </a:p>
        </p:txBody>
      </p:sp>
      <p:sp>
        <p:nvSpPr>
          <p:cNvPr id="418" name="Google Shape;418;p37"/>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Prognosis of Acute Hepatitis </a:t>
            </a:r>
            <a:endParaRPr>
              <a:solidFill>
                <a:srgbClr val="FF0000"/>
              </a:solidFill>
            </a:endParaRPr>
          </a:p>
        </p:txBody>
      </p:sp>
      <p:sp>
        <p:nvSpPr>
          <p:cNvPr id="419" name="Google Shape;419;p3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420" name="Google Shape;420;p3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421" name="Google Shape;421;p3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38"/>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dirty="0"/>
              <a:t>Depend on the identity of the infectious agent along with the immune response of the host.</a:t>
            </a:r>
            <a:endParaRPr dirty="0"/>
          </a:p>
          <a:p>
            <a:pPr marL="342900" lvl="0" indent="-342900" algn="l" rtl="0">
              <a:spcBef>
                <a:spcPts val="560"/>
              </a:spcBef>
              <a:spcAft>
                <a:spcPts val="0"/>
              </a:spcAft>
              <a:buClr>
                <a:srgbClr val="FF0000"/>
              </a:buClr>
              <a:buSzPts val="2800"/>
              <a:buChar char="•"/>
            </a:pPr>
            <a:r>
              <a:rPr lang="en-US" b="1" i="1" u="sng" dirty="0">
                <a:solidFill>
                  <a:srgbClr val="FF0000"/>
                </a:solidFill>
              </a:rPr>
              <a:t>Chronic Viral Hepatitis:</a:t>
            </a:r>
            <a:endParaRPr dirty="0"/>
          </a:p>
          <a:p>
            <a:pPr marL="0" lvl="0" indent="0" algn="l" rtl="0">
              <a:spcBef>
                <a:spcPts val="560"/>
              </a:spcBef>
              <a:spcAft>
                <a:spcPts val="0"/>
              </a:spcAft>
              <a:buClr>
                <a:schemeClr val="dk1"/>
              </a:buClr>
              <a:buSzPts val="2800"/>
              <a:buNone/>
            </a:pPr>
            <a:r>
              <a:rPr lang="en-US" b="1" dirty="0"/>
              <a:t>- Hepatitis A Virus</a:t>
            </a:r>
            <a:r>
              <a:rPr lang="en-US" dirty="0"/>
              <a:t>: Never occurs.</a:t>
            </a:r>
            <a:endParaRPr dirty="0"/>
          </a:p>
          <a:p>
            <a:pPr marL="0" lvl="0" indent="0" algn="l" rtl="0">
              <a:spcBef>
                <a:spcPts val="560"/>
              </a:spcBef>
              <a:spcAft>
                <a:spcPts val="0"/>
              </a:spcAft>
              <a:buClr>
                <a:schemeClr val="dk1"/>
              </a:buClr>
              <a:buSzPts val="2800"/>
              <a:buNone/>
            </a:pPr>
            <a:r>
              <a:rPr lang="en-US" b="1" dirty="0"/>
              <a:t>- Hepatitis B Virus</a:t>
            </a:r>
            <a:r>
              <a:rPr lang="en-US" dirty="0"/>
              <a:t>: Occurs infrequently in adults but frequently in </a:t>
            </a:r>
            <a:r>
              <a:rPr lang="en-US" b="1" dirty="0"/>
              <a:t>children and immunocompromised patients.</a:t>
            </a:r>
            <a:endParaRPr b="1" dirty="0"/>
          </a:p>
          <a:p>
            <a:pPr marL="0" lvl="0" indent="0" algn="l" rtl="0">
              <a:spcBef>
                <a:spcPts val="560"/>
              </a:spcBef>
              <a:spcAft>
                <a:spcPts val="0"/>
              </a:spcAft>
              <a:buClr>
                <a:schemeClr val="dk1"/>
              </a:buClr>
              <a:buSzPts val="2800"/>
              <a:buNone/>
            </a:pPr>
            <a:r>
              <a:rPr lang="en-US" b="1" dirty="0"/>
              <a:t>- Hepatitis C Virus</a:t>
            </a:r>
            <a:r>
              <a:rPr lang="en-US" dirty="0"/>
              <a:t>: Occurs in majority of the cases.</a:t>
            </a:r>
            <a:endParaRPr dirty="0"/>
          </a:p>
          <a:p>
            <a:pPr marL="342900" lvl="0" indent="-165100" algn="l" rtl="0">
              <a:spcBef>
                <a:spcPts val="560"/>
              </a:spcBef>
              <a:spcAft>
                <a:spcPts val="0"/>
              </a:spcAft>
              <a:buClr>
                <a:schemeClr val="dk1"/>
              </a:buClr>
              <a:buSzPts val="2800"/>
              <a:buNone/>
            </a:pPr>
            <a:endParaRPr dirty="0"/>
          </a:p>
        </p:txBody>
      </p:sp>
      <p:sp>
        <p:nvSpPr>
          <p:cNvPr id="427" name="Google Shape;427;p38"/>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Complications</a:t>
            </a:r>
            <a:endParaRPr>
              <a:solidFill>
                <a:srgbClr val="FF0000"/>
              </a:solidFill>
            </a:endParaRPr>
          </a:p>
        </p:txBody>
      </p:sp>
      <p:sp>
        <p:nvSpPr>
          <p:cNvPr id="428" name="Google Shape;428;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429" name="Google Shape;429;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430" name="Google Shape;430;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39"/>
          <p:cNvSpPr txBox="1">
            <a:spLocks noGrp="1"/>
          </p:cNvSpPr>
          <p:nvPr>
            <p:ph type="body" idx="1"/>
          </p:nvPr>
        </p:nvSpPr>
        <p:spPr>
          <a:xfrm>
            <a:off x="457200" y="1600200"/>
            <a:ext cx="8229600" cy="4997152"/>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dirty="0"/>
              <a:t>Is a rare syndrome of massive necrosis of liver parenchyma and a decrease in liver size</a:t>
            </a:r>
            <a:endParaRPr dirty="0"/>
          </a:p>
          <a:p>
            <a:pPr marL="342900" lvl="0" indent="-342900" algn="l" rtl="0">
              <a:spcBef>
                <a:spcPts val="560"/>
              </a:spcBef>
              <a:spcAft>
                <a:spcPts val="0"/>
              </a:spcAft>
              <a:buClr>
                <a:schemeClr val="dk1"/>
              </a:buClr>
              <a:buSzPts val="2800"/>
              <a:buChar char="•"/>
            </a:pPr>
            <a:r>
              <a:rPr lang="en-US" dirty="0"/>
              <a:t>Catastrophic complication of acute viral infection and occurs when the immune response becomes over-exuberant</a:t>
            </a:r>
            <a:endParaRPr dirty="0"/>
          </a:p>
          <a:p>
            <a:pPr marL="342900" lvl="0" indent="-342900" algn="l" rtl="0">
              <a:spcBef>
                <a:spcPts val="560"/>
              </a:spcBef>
              <a:spcAft>
                <a:spcPts val="0"/>
              </a:spcAft>
              <a:buClr>
                <a:schemeClr val="dk1"/>
              </a:buClr>
              <a:buSzPts val="2800"/>
              <a:buChar char="•"/>
            </a:pPr>
            <a:r>
              <a:rPr lang="en-US" b="1" dirty="0"/>
              <a:t>Hepatitis A Virus</a:t>
            </a:r>
            <a:r>
              <a:rPr lang="en-US" dirty="0"/>
              <a:t>: Rare but possible.</a:t>
            </a:r>
            <a:endParaRPr dirty="0"/>
          </a:p>
          <a:p>
            <a:pPr marL="342900" lvl="0" indent="-342900" algn="l" rtl="0">
              <a:spcBef>
                <a:spcPts val="560"/>
              </a:spcBef>
              <a:spcAft>
                <a:spcPts val="0"/>
              </a:spcAft>
              <a:buClr>
                <a:schemeClr val="dk1"/>
              </a:buClr>
              <a:buSzPts val="2800"/>
              <a:buChar char="•"/>
            </a:pPr>
            <a:r>
              <a:rPr lang="en-US" b="1" dirty="0"/>
              <a:t>Hepatitis B Virus</a:t>
            </a:r>
            <a:r>
              <a:rPr lang="en-US" dirty="0"/>
              <a:t>: Occurs in a small minority of cases but increased </a:t>
            </a:r>
            <a:r>
              <a:rPr lang="en-US" b="1" dirty="0"/>
              <a:t>risk during concomitant Hepatitis D Virus.</a:t>
            </a:r>
            <a:endParaRPr b="1" dirty="0"/>
          </a:p>
          <a:p>
            <a:pPr marL="342900" lvl="0" indent="-342900" algn="l" rtl="0">
              <a:spcBef>
                <a:spcPts val="560"/>
              </a:spcBef>
              <a:spcAft>
                <a:spcPts val="0"/>
              </a:spcAft>
              <a:buClr>
                <a:schemeClr val="dk1"/>
              </a:buClr>
              <a:buSzPts val="2800"/>
              <a:buChar char="•"/>
            </a:pPr>
            <a:r>
              <a:rPr lang="en-US" b="1" dirty="0"/>
              <a:t>Hepatitis C Virus</a:t>
            </a:r>
            <a:r>
              <a:rPr lang="en-US" dirty="0"/>
              <a:t>: Almost never occurs.</a:t>
            </a:r>
            <a:endParaRPr dirty="0"/>
          </a:p>
          <a:p>
            <a:pPr marL="342900" lvl="0" indent="-165100" algn="l" rtl="0">
              <a:spcBef>
                <a:spcPts val="560"/>
              </a:spcBef>
              <a:spcAft>
                <a:spcPts val="0"/>
              </a:spcAft>
              <a:buClr>
                <a:schemeClr val="dk1"/>
              </a:buClr>
              <a:buSzPts val="2800"/>
              <a:buNone/>
            </a:pPr>
            <a:endParaRPr dirty="0"/>
          </a:p>
        </p:txBody>
      </p:sp>
      <p:sp>
        <p:nvSpPr>
          <p:cNvPr id="436" name="Google Shape;436;p39"/>
          <p:cNvSpPr txBox="1">
            <a:spLocks noGrp="1"/>
          </p:cNvSpPr>
          <p:nvPr>
            <p:ph type="title"/>
          </p:nvPr>
        </p:nvSpPr>
        <p:spPr>
          <a:xfrm>
            <a:off x="405729" y="1052736"/>
            <a:ext cx="7467600" cy="98492"/>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dirty="0">
                <a:solidFill>
                  <a:srgbClr val="FF0000"/>
                </a:solidFill>
              </a:rPr>
              <a:t>Fulminant Hepatitis</a:t>
            </a:r>
            <a:r>
              <a:rPr lang="en-US" dirty="0">
                <a:solidFill>
                  <a:srgbClr val="0070C0"/>
                </a:solidFill>
              </a:rPr>
              <a:t/>
            </a:r>
            <a:br>
              <a:rPr lang="en-US" dirty="0">
                <a:solidFill>
                  <a:srgbClr val="0070C0"/>
                </a:solidFill>
              </a:rPr>
            </a:br>
            <a:endParaRPr dirty="0"/>
          </a:p>
        </p:txBody>
      </p:sp>
      <p:sp>
        <p:nvSpPr>
          <p:cNvPr id="437" name="Google Shape;437;p3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438" name="Google Shape;438;p3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439" name="Google Shape;439;p3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4"/>
          <p:cNvSpPr txBox="1">
            <a:spLocks noGrp="1"/>
          </p:cNvSpPr>
          <p:nvPr>
            <p:ph type="body" idx="1"/>
          </p:nvPr>
        </p:nvSpPr>
        <p:spPr>
          <a:xfrm>
            <a:off x="457200" y="1916832"/>
            <a:ext cx="8229600" cy="4209331"/>
          </a:xfrm>
          <a:prstGeom prst="rect">
            <a:avLst/>
          </a:prstGeom>
          <a:noFill/>
          <a:ln>
            <a:noFill/>
          </a:ln>
        </p:spPr>
        <p:txBody>
          <a:bodyPr spcFirstLastPara="1" wrap="square" lIns="91425" tIns="45700" rIns="91425" bIns="45700" anchor="t" anchorCtr="0">
            <a:normAutofit/>
          </a:bodyPr>
          <a:lstStyle/>
          <a:p>
            <a:pPr marL="342900" lvl="0" indent="-342900" algn="l" rtl="0">
              <a:lnSpc>
                <a:spcPct val="90000"/>
              </a:lnSpc>
              <a:spcBef>
                <a:spcPts val="0"/>
              </a:spcBef>
              <a:spcAft>
                <a:spcPts val="0"/>
              </a:spcAft>
              <a:buClr>
                <a:srgbClr val="2D5902"/>
              </a:buClr>
              <a:buSzPts val="2500"/>
              <a:buChar char="•"/>
            </a:pPr>
            <a:r>
              <a:rPr lang="en-US" sz="2500" b="1" dirty="0">
                <a:solidFill>
                  <a:srgbClr val="538CD5"/>
                </a:solidFill>
                <a:latin typeface="Arial"/>
                <a:ea typeface="Arial"/>
                <a:cs typeface="Arial"/>
                <a:sym typeface="Arial"/>
              </a:rPr>
              <a:t>Hepatitis:</a:t>
            </a:r>
            <a:r>
              <a:rPr lang="en-US" sz="2500" dirty="0">
                <a:solidFill>
                  <a:srgbClr val="000000"/>
                </a:solidFill>
                <a:latin typeface="Arial"/>
                <a:ea typeface="Arial"/>
                <a:cs typeface="Arial"/>
                <a:sym typeface="Arial"/>
              </a:rPr>
              <a:t> inflammation of liver irrespective the cause</a:t>
            </a:r>
            <a:endParaRPr dirty="0"/>
          </a:p>
          <a:p>
            <a:pPr marL="342900" lvl="0" indent="-342900" algn="l" rtl="0">
              <a:lnSpc>
                <a:spcPct val="90000"/>
              </a:lnSpc>
              <a:spcBef>
                <a:spcPts val="1000"/>
              </a:spcBef>
              <a:spcAft>
                <a:spcPts val="0"/>
              </a:spcAft>
              <a:buClr>
                <a:srgbClr val="2D5902"/>
              </a:buClr>
              <a:buSzPts val="2500"/>
              <a:buChar char="•"/>
            </a:pPr>
            <a:r>
              <a:rPr lang="en-US" sz="2500" b="1" dirty="0">
                <a:solidFill>
                  <a:srgbClr val="538CD5"/>
                </a:solidFill>
                <a:latin typeface="Arial"/>
                <a:ea typeface="Arial"/>
                <a:cs typeface="Arial"/>
                <a:sym typeface="Arial"/>
              </a:rPr>
              <a:t>Acute Viral Hepatitis: </a:t>
            </a:r>
            <a:r>
              <a:rPr lang="en-US" sz="2500" dirty="0">
                <a:solidFill>
                  <a:srgbClr val="000000"/>
                </a:solidFill>
                <a:latin typeface="Arial"/>
                <a:ea typeface="Arial"/>
                <a:cs typeface="Arial"/>
                <a:sym typeface="Arial"/>
              </a:rPr>
              <a:t>symptoms last less than 6 months</a:t>
            </a:r>
            <a:endParaRPr dirty="0"/>
          </a:p>
          <a:p>
            <a:pPr marL="342900" lvl="0" indent="-342900" algn="l" rtl="0">
              <a:lnSpc>
                <a:spcPct val="90000"/>
              </a:lnSpc>
              <a:spcBef>
                <a:spcPts val="1000"/>
              </a:spcBef>
              <a:spcAft>
                <a:spcPts val="0"/>
              </a:spcAft>
              <a:buClr>
                <a:srgbClr val="2D5902"/>
              </a:buClr>
              <a:buSzPts val="2500"/>
              <a:buChar char="•"/>
            </a:pPr>
            <a:r>
              <a:rPr lang="en-US" sz="2500" b="1" dirty="0">
                <a:solidFill>
                  <a:srgbClr val="538CD5"/>
                </a:solidFill>
                <a:latin typeface="Arial"/>
                <a:ea typeface="Arial"/>
                <a:cs typeface="Arial"/>
                <a:sym typeface="Arial"/>
              </a:rPr>
              <a:t>Chronic Hepatitis: </a:t>
            </a:r>
            <a:r>
              <a:rPr lang="en-US" sz="2500" dirty="0">
                <a:solidFill>
                  <a:srgbClr val="000000"/>
                </a:solidFill>
                <a:latin typeface="Arial"/>
                <a:ea typeface="Arial"/>
                <a:cs typeface="Arial"/>
                <a:sym typeface="Arial"/>
              </a:rPr>
              <a:t>Inflammation of liver lasts longer than 6 months</a:t>
            </a:r>
            <a:endParaRPr dirty="0"/>
          </a:p>
          <a:p>
            <a:pPr marL="342900" lvl="0" indent="-342900" algn="l" rtl="0">
              <a:lnSpc>
                <a:spcPct val="90000"/>
              </a:lnSpc>
              <a:spcBef>
                <a:spcPts val="1000"/>
              </a:spcBef>
              <a:spcAft>
                <a:spcPts val="0"/>
              </a:spcAft>
              <a:buClr>
                <a:srgbClr val="2D5902"/>
              </a:buClr>
              <a:buSzPts val="2500"/>
              <a:buChar char="•"/>
            </a:pPr>
            <a:r>
              <a:rPr lang="en-US" sz="2500" b="1" dirty="0">
                <a:solidFill>
                  <a:srgbClr val="538CD5"/>
                </a:solidFill>
                <a:latin typeface="Arial"/>
                <a:ea typeface="Arial"/>
                <a:cs typeface="Arial"/>
                <a:sym typeface="Arial"/>
              </a:rPr>
              <a:t>Cirrhosis:</a:t>
            </a:r>
            <a:r>
              <a:rPr lang="en-US" sz="2500" dirty="0">
                <a:solidFill>
                  <a:srgbClr val="000000"/>
                </a:solidFill>
                <a:latin typeface="Arial"/>
                <a:ea typeface="Arial"/>
                <a:cs typeface="Arial"/>
                <a:sym typeface="Arial"/>
              </a:rPr>
              <a:t> Irreversible replacement of liver tissue by  fibrosis, scar tissue </a:t>
            </a:r>
            <a:endParaRPr dirty="0"/>
          </a:p>
          <a:p>
            <a:pPr marL="0" lvl="0" indent="0" algn="l" rtl="0">
              <a:spcBef>
                <a:spcPts val="560"/>
              </a:spcBef>
              <a:spcAft>
                <a:spcPts val="0"/>
              </a:spcAft>
              <a:buClr>
                <a:schemeClr val="dk1"/>
              </a:buClr>
              <a:buSzPts val="2800"/>
              <a:buNone/>
            </a:pPr>
            <a:endParaRPr dirty="0"/>
          </a:p>
        </p:txBody>
      </p:sp>
      <p:sp>
        <p:nvSpPr>
          <p:cNvPr id="121" name="Google Shape;121;p4"/>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Background</a:t>
            </a:r>
            <a:endParaRPr>
              <a:solidFill>
                <a:srgbClr val="FF0000"/>
              </a:solidFill>
            </a:endParaRPr>
          </a:p>
        </p:txBody>
      </p:sp>
      <p:sp>
        <p:nvSpPr>
          <p:cNvPr id="122" name="Google Shape;122;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123" name="Google Shape;123;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124" name="Google Shape;124;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pic>
        <p:nvPicPr>
          <p:cNvPr id="444" name="Google Shape;444;p40" descr="A screenshot of a cell phone&#10;&#10;Description automatically generated"/>
          <p:cNvPicPr preferRelativeResize="0">
            <a:picLocks noGrp="1"/>
          </p:cNvPicPr>
          <p:nvPr>
            <p:ph type="body" idx="1"/>
          </p:nvPr>
        </p:nvPicPr>
        <p:blipFill rotWithShape="1">
          <a:blip r:embed="rId3">
            <a:alphaModFix/>
          </a:blip>
          <a:srcRect/>
          <a:stretch/>
        </p:blipFill>
        <p:spPr>
          <a:xfrm>
            <a:off x="405729" y="1412776"/>
            <a:ext cx="8342735" cy="5445224"/>
          </a:xfrm>
          <a:prstGeom prst="rect">
            <a:avLst/>
          </a:prstGeom>
          <a:noFill/>
          <a:ln>
            <a:noFill/>
          </a:ln>
        </p:spPr>
      </p:pic>
      <p:sp>
        <p:nvSpPr>
          <p:cNvPr id="445" name="Google Shape;445;p40"/>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Summary</a:t>
            </a:r>
            <a:endParaRPr>
              <a:solidFill>
                <a:srgbClr val="FF0000"/>
              </a:solidFill>
            </a:endParaRPr>
          </a:p>
        </p:txBody>
      </p:sp>
      <p:sp>
        <p:nvSpPr>
          <p:cNvPr id="446" name="Google Shape;446;p4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447" name="Google Shape;447;p4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448" name="Google Shape;448;p4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40</a:t>
            </a:fld>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pic>
        <p:nvPicPr>
          <p:cNvPr id="453" name="Google Shape;453;p41"/>
          <p:cNvPicPr preferRelativeResize="0">
            <a:picLocks noGrp="1"/>
          </p:cNvPicPr>
          <p:nvPr>
            <p:ph type="body" idx="1"/>
          </p:nvPr>
        </p:nvPicPr>
        <p:blipFill rotWithShape="1">
          <a:blip r:embed="rId3">
            <a:alphaModFix/>
          </a:blip>
          <a:srcRect/>
          <a:stretch/>
        </p:blipFill>
        <p:spPr>
          <a:xfrm>
            <a:off x="1403648" y="1412776"/>
            <a:ext cx="6120680" cy="5616624"/>
          </a:xfrm>
          <a:prstGeom prst="rect">
            <a:avLst/>
          </a:prstGeom>
          <a:noFill/>
          <a:ln>
            <a:noFill/>
          </a:ln>
        </p:spPr>
      </p:pic>
      <p:sp>
        <p:nvSpPr>
          <p:cNvPr id="454" name="Google Shape;454;p41"/>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C00000"/>
              </a:buClr>
              <a:buSzPts val="3600"/>
              <a:buFont typeface="Calibri"/>
              <a:buNone/>
            </a:pPr>
            <a:r>
              <a:rPr lang="en-US"/>
              <a:t>Chronic Hepatitis </a:t>
            </a:r>
            <a:endParaRPr/>
          </a:p>
        </p:txBody>
      </p:sp>
      <p:sp>
        <p:nvSpPr>
          <p:cNvPr id="455" name="Google Shape;455;p41"/>
          <p:cNvSpPr/>
          <p:nvPr/>
        </p:nvSpPr>
        <p:spPr>
          <a:xfrm>
            <a:off x="3491880" y="3639008"/>
            <a:ext cx="1584176" cy="10584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56" name="Google Shape;456;p41"/>
          <p:cNvSpPr/>
          <p:nvPr/>
        </p:nvSpPr>
        <p:spPr>
          <a:xfrm>
            <a:off x="2771800" y="4005064"/>
            <a:ext cx="849705" cy="32630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57" name="Google Shape;457;p4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458" name="Google Shape;458;p4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459" name="Google Shape;459;p4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41</a:t>
            </a:fld>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42"/>
          <p:cNvSpPr txBox="1">
            <a:spLocks noGrp="1"/>
          </p:cNvSpPr>
          <p:nvPr>
            <p:ph type="body" idx="1"/>
          </p:nvPr>
        </p:nvSpPr>
        <p:spPr>
          <a:xfrm>
            <a:off x="457200" y="1600200"/>
            <a:ext cx="8291264" cy="4525963"/>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2800"/>
              <a:buNone/>
            </a:pPr>
            <a:r>
              <a:rPr lang="en-US" b="1" u="sng" dirty="0"/>
              <a:t>Factors that increase risk of progression to chronicity:</a:t>
            </a:r>
            <a:endParaRPr dirty="0"/>
          </a:p>
          <a:p>
            <a:pPr marL="342900" lvl="0" indent="-342900" algn="l" rtl="0">
              <a:spcBef>
                <a:spcPts val="560"/>
              </a:spcBef>
              <a:spcAft>
                <a:spcPts val="0"/>
              </a:spcAft>
              <a:buClr>
                <a:schemeClr val="dk1"/>
              </a:buClr>
              <a:buSzPts val="2800"/>
              <a:buChar char="•"/>
            </a:pPr>
            <a:r>
              <a:rPr lang="en-US" dirty="0"/>
              <a:t>Male sex</a:t>
            </a:r>
            <a:endParaRPr dirty="0"/>
          </a:p>
          <a:p>
            <a:pPr marL="342900" lvl="0" indent="-342900" algn="l" rtl="0">
              <a:spcBef>
                <a:spcPts val="560"/>
              </a:spcBef>
              <a:spcAft>
                <a:spcPts val="0"/>
              </a:spcAft>
              <a:buClr>
                <a:schemeClr val="dk1"/>
              </a:buClr>
              <a:buSzPts val="2800"/>
              <a:buChar char="•"/>
            </a:pPr>
            <a:r>
              <a:rPr lang="en-US" dirty="0"/>
              <a:t>Old age</a:t>
            </a:r>
            <a:endParaRPr dirty="0"/>
          </a:p>
          <a:p>
            <a:pPr marL="342900" lvl="0" indent="-342900" algn="l" rtl="0">
              <a:spcBef>
                <a:spcPts val="560"/>
              </a:spcBef>
              <a:spcAft>
                <a:spcPts val="0"/>
              </a:spcAft>
              <a:buClr>
                <a:schemeClr val="dk1"/>
              </a:buClr>
              <a:buSzPts val="2800"/>
              <a:buChar char="•"/>
            </a:pPr>
            <a:r>
              <a:rPr lang="en-US" dirty="0"/>
              <a:t>Alcohol use </a:t>
            </a:r>
            <a:endParaRPr dirty="0"/>
          </a:p>
          <a:p>
            <a:pPr marL="342900" lvl="0" indent="-342900" algn="l" rtl="0">
              <a:spcBef>
                <a:spcPts val="560"/>
              </a:spcBef>
              <a:spcAft>
                <a:spcPts val="0"/>
              </a:spcAft>
              <a:buClr>
                <a:schemeClr val="dk1"/>
              </a:buClr>
              <a:buSzPts val="2800"/>
              <a:buChar char="•"/>
            </a:pPr>
            <a:r>
              <a:rPr lang="en-US" dirty="0"/>
              <a:t>Family history of HCC</a:t>
            </a:r>
            <a:endParaRPr dirty="0"/>
          </a:p>
          <a:p>
            <a:pPr marL="342900" lvl="0" indent="-342900" algn="l" rtl="0">
              <a:spcBef>
                <a:spcPts val="560"/>
              </a:spcBef>
              <a:spcAft>
                <a:spcPts val="0"/>
              </a:spcAft>
              <a:buClr>
                <a:schemeClr val="dk1"/>
              </a:buClr>
              <a:buSzPts val="2800"/>
              <a:buChar char="•"/>
            </a:pPr>
            <a:r>
              <a:rPr lang="en-US" dirty="0" err="1"/>
              <a:t>Persistantly</a:t>
            </a:r>
            <a:r>
              <a:rPr lang="en-US" dirty="0"/>
              <a:t> elevated levels of HBV DNA and ALT</a:t>
            </a:r>
            <a:endParaRPr dirty="0"/>
          </a:p>
          <a:p>
            <a:pPr marL="342900" lvl="0" indent="-342900" algn="l" rtl="0">
              <a:spcBef>
                <a:spcPts val="560"/>
              </a:spcBef>
              <a:spcAft>
                <a:spcPts val="0"/>
              </a:spcAft>
              <a:buClr>
                <a:schemeClr val="dk1"/>
              </a:buClr>
              <a:buSzPts val="2800"/>
              <a:buChar char="•"/>
            </a:pPr>
            <a:r>
              <a:rPr lang="en-US" dirty="0"/>
              <a:t>Elevated Alpha-</a:t>
            </a:r>
            <a:r>
              <a:rPr lang="en-US" dirty="0" err="1"/>
              <a:t>feto</a:t>
            </a:r>
            <a:r>
              <a:rPr lang="en-US" dirty="0"/>
              <a:t> Protein</a:t>
            </a:r>
            <a:endParaRPr dirty="0"/>
          </a:p>
          <a:p>
            <a:pPr marL="342900" lvl="0" indent="-342900" algn="l" rtl="0">
              <a:spcBef>
                <a:spcPts val="560"/>
              </a:spcBef>
              <a:spcAft>
                <a:spcPts val="0"/>
              </a:spcAft>
              <a:buClr>
                <a:schemeClr val="dk1"/>
              </a:buClr>
              <a:buSzPts val="2800"/>
              <a:buChar char="•"/>
            </a:pPr>
            <a:r>
              <a:rPr lang="en-US" dirty="0"/>
              <a:t>Co- infection with HDV, HCV or HIV</a:t>
            </a:r>
            <a:endParaRPr dirty="0"/>
          </a:p>
          <a:p>
            <a:pPr marL="342900" lvl="0" indent="-165100" algn="l" rtl="0">
              <a:spcBef>
                <a:spcPts val="560"/>
              </a:spcBef>
              <a:spcAft>
                <a:spcPts val="0"/>
              </a:spcAft>
              <a:buClr>
                <a:schemeClr val="dk1"/>
              </a:buClr>
              <a:buSzPts val="2800"/>
              <a:buNone/>
            </a:pPr>
            <a:endParaRPr dirty="0"/>
          </a:p>
          <a:p>
            <a:pPr marL="0" lvl="0" indent="0" algn="l" rtl="0">
              <a:spcBef>
                <a:spcPts val="560"/>
              </a:spcBef>
              <a:spcAft>
                <a:spcPts val="0"/>
              </a:spcAft>
              <a:buClr>
                <a:schemeClr val="dk1"/>
              </a:buClr>
              <a:buSzPts val="2800"/>
              <a:buNone/>
            </a:pPr>
            <a:endParaRPr b="1" dirty="0"/>
          </a:p>
        </p:txBody>
      </p:sp>
      <p:sp>
        <p:nvSpPr>
          <p:cNvPr id="465" name="Google Shape;465;p42"/>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dirty="0">
                <a:solidFill>
                  <a:srgbClr val="FF0000"/>
                </a:solidFill>
              </a:rPr>
              <a:t>Chronic Hepatitis B Virus </a:t>
            </a:r>
            <a:endParaRPr dirty="0">
              <a:solidFill>
                <a:srgbClr val="FF0000"/>
              </a:solidFill>
            </a:endParaRPr>
          </a:p>
        </p:txBody>
      </p:sp>
      <p:sp>
        <p:nvSpPr>
          <p:cNvPr id="466" name="Google Shape;466;p4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467" name="Google Shape;467;p4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468" name="Google Shape;468;p4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43"/>
          <p:cNvSpPr txBox="1">
            <a:spLocks noGrp="1"/>
          </p:cNvSpPr>
          <p:nvPr>
            <p:ph type="body" idx="1"/>
          </p:nvPr>
        </p:nvSpPr>
        <p:spPr>
          <a:xfrm>
            <a:off x="611560" y="1916832"/>
            <a:ext cx="7992888" cy="4536504"/>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dirty="0"/>
              <a:t>People with Chronic HBV infection require medical evaluation and regular monitoring to determine disease progression </a:t>
            </a:r>
            <a:endParaRPr dirty="0"/>
          </a:p>
          <a:p>
            <a:pPr marL="0" lvl="0" indent="0" algn="l" rtl="0">
              <a:spcBef>
                <a:spcPts val="560"/>
              </a:spcBef>
              <a:spcAft>
                <a:spcPts val="0"/>
              </a:spcAft>
              <a:buClr>
                <a:schemeClr val="dk1"/>
              </a:buClr>
              <a:buSzPts val="2800"/>
              <a:buNone/>
            </a:pPr>
            <a:endParaRPr dirty="0"/>
          </a:p>
          <a:p>
            <a:pPr marL="342900" lvl="0" indent="-342900" algn="l" rtl="0">
              <a:spcBef>
                <a:spcPts val="560"/>
              </a:spcBef>
              <a:spcAft>
                <a:spcPts val="0"/>
              </a:spcAft>
              <a:buClr>
                <a:schemeClr val="dk1"/>
              </a:buClr>
              <a:buSzPts val="2800"/>
              <a:buChar char="•"/>
            </a:pPr>
            <a:r>
              <a:rPr lang="en-US" dirty="0"/>
              <a:t>Also to help early identification </a:t>
            </a:r>
            <a:r>
              <a:rPr lang="en-US" b="1" dirty="0"/>
              <a:t>of Hepatic </a:t>
            </a:r>
            <a:r>
              <a:rPr lang="en-US" b="1" dirty="0" err="1"/>
              <a:t>necro</a:t>
            </a:r>
            <a:r>
              <a:rPr lang="en-US" b="1" dirty="0"/>
              <a:t>-inflammation, cirrhosis or possibility of HCC due to viral </a:t>
            </a:r>
            <a:r>
              <a:rPr lang="en-US" b="1" dirty="0" err="1"/>
              <a:t>oncogenicity</a:t>
            </a:r>
            <a:r>
              <a:rPr lang="en-US" b="1" dirty="0"/>
              <a:t> </a:t>
            </a:r>
            <a:endParaRPr b="1" dirty="0"/>
          </a:p>
          <a:p>
            <a:pPr marL="342900" lvl="0" indent="-165100" algn="l" rtl="0">
              <a:spcBef>
                <a:spcPts val="560"/>
              </a:spcBef>
              <a:spcAft>
                <a:spcPts val="0"/>
              </a:spcAft>
              <a:buClr>
                <a:schemeClr val="dk1"/>
              </a:buClr>
              <a:buSzPts val="2800"/>
              <a:buNone/>
            </a:pPr>
            <a:endParaRPr dirty="0"/>
          </a:p>
        </p:txBody>
      </p:sp>
      <p:sp>
        <p:nvSpPr>
          <p:cNvPr id="474" name="Google Shape;474;p43"/>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Chronic Hepatitis B Virus </a:t>
            </a:r>
            <a:endParaRPr/>
          </a:p>
        </p:txBody>
      </p:sp>
      <p:sp>
        <p:nvSpPr>
          <p:cNvPr id="475" name="Google Shape;475;p4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476" name="Google Shape;476;p4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477" name="Google Shape;477;p4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4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b="1" u="sng" dirty="0"/>
              <a:t>Several antivirals are available for chronic HBV infection:</a:t>
            </a:r>
            <a:endParaRPr dirty="0"/>
          </a:p>
          <a:p>
            <a:pPr marL="0" lvl="0" indent="0" algn="l" rtl="0">
              <a:spcBef>
                <a:spcPts val="560"/>
              </a:spcBef>
              <a:spcAft>
                <a:spcPts val="0"/>
              </a:spcAft>
              <a:buClr>
                <a:schemeClr val="dk1"/>
              </a:buClr>
              <a:buSzPts val="2800"/>
              <a:buNone/>
            </a:pPr>
            <a:r>
              <a:rPr lang="en-US" dirty="0"/>
              <a:t>     </a:t>
            </a:r>
            <a:r>
              <a:rPr lang="en-US" b="1" dirty="0"/>
              <a:t>- </a:t>
            </a:r>
            <a:r>
              <a:rPr lang="en-US" b="1" dirty="0">
                <a:solidFill>
                  <a:srgbClr val="FF0000"/>
                </a:solidFill>
              </a:rPr>
              <a:t>Lamivudine         </a:t>
            </a:r>
            <a:endParaRPr b="1" dirty="0">
              <a:solidFill>
                <a:srgbClr val="FF0000"/>
              </a:solidFill>
            </a:endParaRPr>
          </a:p>
          <a:p>
            <a:pPr marL="0" lvl="0" indent="0" algn="l" rtl="0">
              <a:spcBef>
                <a:spcPts val="560"/>
              </a:spcBef>
              <a:spcAft>
                <a:spcPts val="0"/>
              </a:spcAft>
              <a:buClr>
                <a:schemeClr val="dk1"/>
              </a:buClr>
              <a:buSzPts val="2800"/>
              <a:buNone/>
            </a:pPr>
            <a:r>
              <a:rPr lang="en-US" b="1" dirty="0">
                <a:solidFill>
                  <a:srgbClr val="FF0000"/>
                </a:solidFill>
              </a:rPr>
              <a:t>     - </a:t>
            </a:r>
            <a:r>
              <a:rPr lang="en-US" b="1" dirty="0" err="1">
                <a:solidFill>
                  <a:srgbClr val="FF0000"/>
                </a:solidFill>
              </a:rPr>
              <a:t>Entecavir</a:t>
            </a:r>
            <a:endParaRPr b="1" dirty="0">
              <a:solidFill>
                <a:srgbClr val="FF0000"/>
              </a:solidFill>
            </a:endParaRPr>
          </a:p>
          <a:p>
            <a:pPr marL="0" lvl="0" indent="0" algn="l" rtl="0">
              <a:spcBef>
                <a:spcPts val="560"/>
              </a:spcBef>
              <a:spcAft>
                <a:spcPts val="0"/>
              </a:spcAft>
              <a:buClr>
                <a:schemeClr val="dk1"/>
              </a:buClr>
              <a:buSzPts val="2800"/>
              <a:buNone/>
            </a:pPr>
            <a:r>
              <a:rPr lang="en-US" b="1" dirty="0">
                <a:solidFill>
                  <a:srgbClr val="FF0000"/>
                </a:solidFill>
              </a:rPr>
              <a:t>     - </a:t>
            </a:r>
            <a:r>
              <a:rPr lang="en-US" b="1" dirty="0" err="1">
                <a:solidFill>
                  <a:srgbClr val="FF0000"/>
                </a:solidFill>
              </a:rPr>
              <a:t>Tenofovir</a:t>
            </a:r>
            <a:endParaRPr b="1" dirty="0">
              <a:solidFill>
                <a:srgbClr val="FF0000"/>
              </a:solidFill>
            </a:endParaRPr>
          </a:p>
          <a:p>
            <a:pPr marL="0" lvl="0" indent="0" algn="l" rtl="0">
              <a:spcBef>
                <a:spcPts val="560"/>
              </a:spcBef>
              <a:spcAft>
                <a:spcPts val="0"/>
              </a:spcAft>
              <a:buClr>
                <a:schemeClr val="dk1"/>
              </a:buClr>
              <a:buSzPts val="2800"/>
              <a:buNone/>
            </a:pPr>
            <a:r>
              <a:rPr lang="en-US" dirty="0"/>
              <a:t>     - </a:t>
            </a:r>
            <a:r>
              <a:rPr lang="en-US" dirty="0" err="1"/>
              <a:t>Telbivudine</a:t>
            </a:r>
            <a:endParaRPr dirty="0"/>
          </a:p>
          <a:p>
            <a:pPr marL="0" lvl="0" indent="0" algn="l" rtl="0">
              <a:spcBef>
                <a:spcPts val="560"/>
              </a:spcBef>
              <a:spcAft>
                <a:spcPts val="0"/>
              </a:spcAft>
              <a:buClr>
                <a:schemeClr val="dk1"/>
              </a:buClr>
              <a:buSzPts val="2800"/>
              <a:buNone/>
            </a:pPr>
            <a:r>
              <a:rPr lang="en-US" dirty="0"/>
              <a:t>     - </a:t>
            </a:r>
            <a:r>
              <a:rPr lang="en-US" dirty="0" err="1"/>
              <a:t>Adefovir</a:t>
            </a:r>
            <a:endParaRPr dirty="0"/>
          </a:p>
          <a:p>
            <a:pPr marL="0" lvl="0" indent="0" algn="l" rtl="0">
              <a:spcBef>
                <a:spcPts val="560"/>
              </a:spcBef>
              <a:spcAft>
                <a:spcPts val="0"/>
              </a:spcAft>
              <a:buClr>
                <a:schemeClr val="dk1"/>
              </a:buClr>
              <a:buSzPts val="2800"/>
              <a:buNone/>
            </a:pPr>
            <a:r>
              <a:rPr lang="en-US" dirty="0"/>
              <a:t>     - Interferon alfa-2b </a:t>
            </a:r>
            <a:endParaRPr dirty="0"/>
          </a:p>
          <a:p>
            <a:pPr marL="0" lvl="0" indent="0" algn="l" rtl="0">
              <a:spcBef>
                <a:spcPts val="560"/>
              </a:spcBef>
              <a:spcAft>
                <a:spcPts val="0"/>
              </a:spcAft>
              <a:buClr>
                <a:schemeClr val="dk1"/>
              </a:buClr>
              <a:buSzPts val="2800"/>
              <a:buNone/>
            </a:pPr>
            <a:r>
              <a:rPr lang="en-US" dirty="0"/>
              <a:t>     - </a:t>
            </a:r>
            <a:r>
              <a:rPr lang="en-US" dirty="0" err="1"/>
              <a:t>Pegylated</a:t>
            </a:r>
            <a:r>
              <a:rPr lang="en-US" dirty="0"/>
              <a:t> interferon alfa-2a</a:t>
            </a:r>
            <a:endParaRPr dirty="0"/>
          </a:p>
        </p:txBody>
      </p:sp>
      <p:sp>
        <p:nvSpPr>
          <p:cNvPr id="483" name="Google Shape;483;p44"/>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dirty="0">
                <a:solidFill>
                  <a:srgbClr val="FF0000"/>
                </a:solidFill>
              </a:rPr>
              <a:t>Chronic Hepatitis B Virus </a:t>
            </a:r>
            <a:endParaRPr dirty="0"/>
          </a:p>
        </p:txBody>
      </p:sp>
      <p:sp>
        <p:nvSpPr>
          <p:cNvPr id="484" name="Google Shape;484;p4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485" name="Google Shape;485;p4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486" name="Google Shape;486;p4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45"/>
          <p:cNvSpPr txBox="1">
            <a:spLocks noGrp="1"/>
          </p:cNvSpPr>
          <p:nvPr>
            <p:ph type="body" idx="1"/>
          </p:nvPr>
        </p:nvSpPr>
        <p:spPr>
          <a:xfrm>
            <a:off x="323528" y="1340768"/>
            <a:ext cx="8496944" cy="5688632"/>
          </a:xfrm>
          <a:prstGeom prst="rect">
            <a:avLst/>
          </a:prstGeom>
          <a:noFill/>
          <a:ln>
            <a:noFill/>
          </a:ln>
        </p:spPr>
        <p:txBody>
          <a:bodyPr spcFirstLastPara="1" wrap="square" lIns="91425" tIns="45700" rIns="91425" bIns="45700" anchor="t" anchorCtr="0">
            <a:normAutofit fontScale="92500" lnSpcReduction="20000"/>
          </a:bodyPr>
          <a:lstStyle/>
          <a:p>
            <a:pPr marL="342900" lvl="0" indent="-342900" algn="l" rtl="0">
              <a:spcBef>
                <a:spcPts val="0"/>
              </a:spcBef>
              <a:spcAft>
                <a:spcPts val="0"/>
              </a:spcAft>
              <a:buClr>
                <a:schemeClr val="dk1"/>
              </a:buClr>
              <a:buSzPct val="100000"/>
              <a:buChar char="•"/>
            </a:pPr>
            <a:r>
              <a:rPr lang="en-US" dirty="0"/>
              <a:t>Long-term natural history of HCV infection is highly variable</a:t>
            </a:r>
            <a:endParaRPr dirty="0"/>
          </a:p>
          <a:p>
            <a:pPr marL="342900" lvl="0" indent="-342900" algn="l" rtl="0">
              <a:spcBef>
                <a:spcPts val="518"/>
              </a:spcBef>
              <a:spcAft>
                <a:spcPts val="0"/>
              </a:spcAft>
              <a:buClr>
                <a:schemeClr val="dk1"/>
              </a:buClr>
              <a:buSzPct val="100000"/>
              <a:buChar char="•"/>
            </a:pPr>
            <a:r>
              <a:rPr lang="en-US" b="1" i="1" dirty="0"/>
              <a:t>Chronic HCV infection is accompanied by</a:t>
            </a:r>
            <a:endParaRPr dirty="0"/>
          </a:p>
          <a:p>
            <a:pPr marL="742950" lvl="1" indent="-285750" algn="l" rtl="0">
              <a:spcBef>
                <a:spcPts val="518"/>
              </a:spcBef>
              <a:spcAft>
                <a:spcPts val="0"/>
              </a:spcAft>
              <a:buClr>
                <a:schemeClr val="dk1"/>
              </a:buClr>
              <a:buSzPct val="100000"/>
              <a:buChar char="–"/>
            </a:pPr>
            <a:r>
              <a:rPr lang="en-US" dirty="0" err="1"/>
              <a:t>Extrahepatic</a:t>
            </a:r>
            <a:r>
              <a:rPr lang="en-US" dirty="0"/>
              <a:t> manifestations reported in up to 75% of patients, including:</a:t>
            </a:r>
            <a:endParaRPr baseline="30000" dirty="0"/>
          </a:p>
          <a:p>
            <a:pPr marL="1143000" lvl="2" indent="-228600">
              <a:spcBef>
                <a:spcPts val="518"/>
              </a:spcBef>
              <a:buSzPct val="100000"/>
            </a:pPr>
            <a:r>
              <a:rPr lang="en-US" dirty="0"/>
              <a:t>Mixed </a:t>
            </a:r>
            <a:r>
              <a:rPr lang="en-US" dirty="0" err="1"/>
              <a:t>cryoglobulinaemia</a:t>
            </a:r>
            <a:r>
              <a:rPr lang="en-US" dirty="0"/>
              <a:t> vasculitis, renal disease (elevated creatinine), type 2 diabetes, cardiovascular disease (vasculitis, arterial hypertension), porphyria </a:t>
            </a:r>
            <a:r>
              <a:rPr lang="en-US" dirty="0" err="1"/>
              <a:t>cutanea</a:t>
            </a:r>
            <a:r>
              <a:rPr lang="en-US" dirty="0"/>
              <a:t> </a:t>
            </a:r>
            <a:r>
              <a:rPr lang="en-US" dirty="0" err="1"/>
              <a:t>tarda</a:t>
            </a:r>
            <a:r>
              <a:rPr lang="en-US" dirty="0"/>
              <a:t>, lichen </a:t>
            </a:r>
            <a:r>
              <a:rPr lang="en-US" dirty="0" err="1"/>
              <a:t>planus</a:t>
            </a:r>
            <a:r>
              <a:rPr lang="en-US" dirty="0"/>
              <a:t> and </a:t>
            </a:r>
            <a:r>
              <a:rPr lang="en-US" dirty="0" err="1"/>
              <a:t>lymphoproliferative</a:t>
            </a:r>
            <a:r>
              <a:rPr lang="en-US" dirty="0"/>
              <a:t> disorders </a:t>
            </a:r>
            <a:endParaRPr dirty="0"/>
          </a:p>
          <a:p>
            <a:pPr marL="1143000" lvl="2" indent="-228600" algn="l" rtl="0">
              <a:spcBef>
                <a:spcPts val="518"/>
              </a:spcBef>
              <a:spcAft>
                <a:spcPts val="0"/>
              </a:spcAft>
              <a:buClr>
                <a:schemeClr val="dk1"/>
              </a:buClr>
              <a:buSzPct val="100000"/>
              <a:buChar char="•"/>
            </a:pPr>
            <a:r>
              <a:rPr lang="en-US" dirty="0"/>
              <a:t>Non-specific symptoms: fatigue, nausea, abdominal pain, weight loss</a:t>
            </a:r>
            <a:endParaRPr dirty="0"/>
          </a:p>
          <a:p>
            <a:pPr marL="742950" lvl="1" indent="-285750" algn="l" rtl="0">
              <a:spcBef>
                <a:spcPts val="518"/>
              </a:spcBef>
              <a:spcAft>
                <a:spcPts val="0"/>
              </a:spcAft>
              <a:buClr>
                <a:schemeClr val="dk1"/>
              </a:buClr>
              <a:buSzPct val="100000"/>
              <a:buChar char="–"/>
            </a:pPr>
            <a:r>
              <a:rPr lang="en-US" dirty="0"/>
              <a:t>Rapid development of hepatic fibrosis and accelerated time to cirrhosis</a:t>
            </a:r>
            <a:endParaRPr baseline="30000" dirty="0"/>
          </a:p>
          <a:p>
            <a:pPr marL="742950" lvl="1" indent="-285750" algn="l" rtl="0">
              <a:spcBef>
                <a:spcPts val="518"/>
              </a:spcBef>
              <a:spcAft>
                <a:spcPts val="0"/>
              </a:spcAft>
              <a:buClr>
                <a:schemeClr val="dk1"/>
              </a:buClr>
              <a:buSzPct val="100000"/>
              <a:buChar char="–"/>
            </a:pPr>
            <a:r>
              <a:rPr lang="en-US" dirty="0"/>
              <a:t>Increased risk for liver failure, HCC and liver-related mortality</a:t>
            </a:r>
            <a:endParaRPr baseline="30000" dirty="0"/>
          </a:p>
          <a:p>
            <a:pPr marL="457200" lvl="1" indent="0" algn="l" rtl="0">
              <a:spcBef>
                <a:spcPts val="518"/>
              </a:spcBef>
              <a:spcAft>
                <a:spcPts val="0"/>
              </a:spcAft>
              <a:buClr>
                <a:schemeClr val="dk1"/>
              </a:buClr>
              <a:buSzPct val="100000"/>
              <a:buNone/>
            </a:pPr>
            <a:endParaRPr dirty="0"/>
          </a:p>
        </p:txBody>
      </p:sp>
      <p:sp>
        <p:nvSpPr>
          <p:cNvPr id="492" name="Google Shape;492;p45"/>
          <p:cNvSpPr txBox="1">
            <a:spLocks noGrp="1"/>
          </p:cNvSpPr>
          <p:nvPr>
            <p:ph type="title"/>
          </p:nvPr>
        </p:nvSpPr>
        <p:spPr>
          <a:xfrm>
            <a:off x="0" y="620688"/>
            <a:ext cx="8244408"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dirty="0">
                <a:solidFill>
                  <a:srgbClr val="FF0000"/>
                </a:solidFill>
              </a:rPr>
              <a:t>Chronic Hepatitis C Virus</a:t>
            </a:r>
            <a:endParaRPr dirty="0"/>
          </a:p>
        </p:txBody>
      </p:sp>
      <p:sp>
        <p:nvSpPr>
          <p:cNvPr id="493" name="Google Shape;493;p4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494" name="Google Shape;494;p4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495" name="Google Shape;495;p4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45</a:t>
            </a:fld>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46"/>
          <p:cNvSpPr txBox="1">
            <a:spLocks noGrp="1"/>
          </p:cNvSpPr>
          <p:nvPr>
            <p:ph type="body" idx="1"/>
          </p:nvPr>
        </p:nvSpPr>
        <p:spPr>
          <a:xfrm>
            <a:off x="405729" y="1412776"/>
            <a:ext cx="8198719" cy="5445224"/>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800"/>
              <a:buChar char="•"/>
            </a:pPr>
            <a:r>
              <a:rPr lang="en-US" dirty="0">
                <a:solidFill>
                  <a:schemeClr val="dk1"/>
                </a:solidFill>
              </a:rPr>
              <a:t>The Main goal in HCV treatment is undetectable serum or plasma HCV RNA by sensitive assay 12 weeks (SVR12) or 24 weeks (SVR24) after end of treatment (EOT)</a:t>
            </a:r>
            <a:endParaRPr b="1" dirty="0"/>
          </a:p>
          <a:p>
            <a:pPr marL="342900" lvl="0" indent="-342900" algn="l" rtl="0">
              <a:spcBef>
                <a:spcPts val="560"/>
              </a:spcBef>
              <a:spcAft>
                <a:spcPts val="0"/>
              </a:spcAft>
              <a:buClr>
                <a:schemeClr val="dk1"/>
              </a:buClr>
              <a:buSzPts val="2800"/>
              <a:buChar char="•"/>
            </a:pPr>
            <a:r>
              <a:rPr lang="en-US" b="1" dirty="0"/>
              <a:t>The Goal</a:t>
            </a:r>
            <a:r>
              <a:rPr lang="en-US" dirty="0"/>
              <a:t> to cure HCV infection is important to</a:t>
            </a:r>
            <a:endParaRPr dirty="0"/>
          </a:p>
          <a:p>
            <a:pPr marL="742950" lvl="1" indent="-285750" algn="l" rtl="0">
              <a:spcBef>
                <a:spcPts val="560"/>
              </a:spcBef>
              <a:spcAft>
                <a:spcPts val="0"/>
              </a:spcAft>
              <a:buClr>
                <a:schemeClr val="dk1"/>
              </a:buClr>
              <a:buSzPts val="2800"/>
              <a:buChar char="–"/>
            </a:pPr>
            <a:r>
              <a:rPr lang="en-US" dirty="0"/>
              <a:t>Prevent the complications of HCV-related liver and </a:t>
            </a:r>
            <a:r>
              <a:rPr lang="en-US" dirty="0" err="1"/>
              <a:t>extrahepatic</a:t>
            </a:r>
            <a:r>
              <a:rPr lang="en-US" dirty="0"/>
              <a:t> diseases, including Hepatic </a:t>
            </a:r>
            <a:r>
              <a:rPr lang="en-US" dirty="0" err="1"/>
              <a:t>necroinflammation</a:t>
            </a:r>
            <a:r>
              <a:rPr lang="en-US" dirty="0"/>
              <a:t>, fibrosis, cirrhosis, decompensation of cirrhosis, HCC and death</a:t>
            </a:r>
            <a:endParaRPr dirty="0"/>
          </a:p>
          <a:p>
            <a:pPr marL="742950" lvl="1" indent="-285750" algn="l" rtl="0">
              <a:spcBef>
                <a:spcPts val="560"/>
              </a:spcBef>
              <a:spcAft>
                <a:spcPts val="0"/>
              </a:spcAft>
              <a:buClr>
                <a:schemeClr val="dk1"/>
              </a:buClr>
              <a:buSzPts val="2800"/>
              <a:buChar char="–"/>
            </a:pPr>
            <a:r>
              <a:rPr lang="en-US" dirty="0"/>
              <a:t>Improve quality of life and remove stigma</a:t>
            </a:r>
            <a:endParaRPr dirty="0"/>
          </a:p>
          <a:p>
            <a:pPr marL="742950" lvl="1" indent="-285750" algn="l" rtl="0">
              <a:spcBef>
                <a:spcPts val="560"/>
              </a:spcBef>
              <a:spcAft>
                <a:spcPts val="0"/>
              </a:spcAft>
              <a:buClr>
                <a:schemeClr val="dk1"/>
              </a:buClr>
              <a:buSzPts val="2800"/>
              <a:buChar char="–"/>
            </a:pPr>
            <a:r>
              <a:rPr lang="en-US" dirty="0"/>
              <a:t>Prevent onward transmission of HCV</a:t>
            </a:r>
            <a:endParaRPr dirty="0"/>
          </a:p>
        </p:txBody>
      </p:sp>
      <p:sp>
        <p:nvSpPr>
          <p:cNvPr id="501" name="Google Shape;501;p46"/>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dirty="0">
                <a:solidFill>
                  <a:srgbClr val="FF0000"/>
                </a:solidFill>
              </a:rPr>
              <a:t>Goal of Chronic HCV Treatment</a:t>
            </a:r>
            <a:endParaRPr dirty="0"/>
          </a:p>
        </p:txBody>
      </p:sp>
      <p:sp>
        <p:nvSpPr>
          <p:cNvPr id="502" name="Google Shape;502;p4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503" name="Google Shape;503;p4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504" name="Google Shape;504;p4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47"/>
          <p:cNvSpPr txBox="1">
            <a:spLocks noGrp="1"/>
          </p:cNvSpPr>
          <p:nvPr>
            <p:ph type="body" idx="1"/>
          </p:nvPr>
        </p:nvSpPr>
        <p:spPr>
          <a:xfrm>
            <a:off x="457200" y="1600200"/>
            <a:ext cx="8229600" cy="5257800"/>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Clr>
                <a:schemeClr val="dk1"/>
              </a:buClr>
              <a:buSzPts val="2800"/>
              <a:buChar char="•"/>
            </a:pPr>
            <a:r>
              <a:rPr lang="en-US" dirty="0"/>
              <a:t>Sustained </a:t>
            </a:r>
            <a:r>
              <a:rPr lang="en-US" dirty="0" err="1"/>
              <a:t>virological</a:t>
            </a:r>
            <a:r>
              <a:rPr lang="en-US" dirty="0"/>
              <a:t> response (SVR) corresponds to a definitive cure of HCV infection in nearly all cases and is frequently associated with</a:t>
            </a:r>
            <a:endParaRPr dirty="0"/>
          </a:p>
          <a:p>
            <a:pPr marL="742950" lvl="1" indent="-285750" algn="l" rtl="0">
              <a:spcBef>
                <a:spcPts val="560"/>
              </a:spcBef>
              <a:spcAft>
                <a:spcPts val="0"/>
              </a:spcAft>
              <a:buClr>
                <a:schemeClr val="dk1"/>
              </a:buClr>
              <a:buSzPts val="2800"/>
              <a:buChar char="–"/>
            </a:pPr>
            <a:r>
              <a:rPr lang="en-US" dirty="0"/>
              <a:t>Improvement in </a:t>
            </a:r>
            <a:r>
              <a:rPr lang="en-US" dirty="0" err="1"/>
              <a:t>extrahepatic</a:t>
            </a:r>
            <a:r>
              <a:rPr lang="en-US" dirty="0"/>
              <a:t> manifestations</a:t>
            </a:r>
            <a:endParaRPr baseline="30000" dirty="0"/>
          </a:p>
          <a:p>
            <a:pPr marL="742950" lvl="1" indent="-285750" algn="l" rtl="0">
              <a:spcBef>
                <a:spcPts val="560"/>
              </a:spcBef>
              <a:spcAft>
                <a:spcPts val="0"/>
              </a:spcAft>
              <a:buClr>
                <a:schemeClr val="dk1"/>
              </a:buClr>
              <a:buSzPts val="2800"/>
              <a:buChar char="–"/>
            </a:pPr>
            <a:r>
              <a:rPr lang="en-US" dirty="0"/>
              <a:t>Improvement/disappearance of liver </a:t>
            </a:r>
            <a:r>
              <a:rPr lang="en-US" dirty="0" err="1"/>
              <a:t>necroinflammation</a:t>
            </a:r>
            <a:r>
              <a:rPr lang="en-US" dirty="0"/>
              <a:t> and fibrosis </a:t>
            </a:r>
            <a:endParaRPr dirty="0"/>
          </a:p>
          <a:p>
            <a:pPr marL="742950" lvl="1" indent="-285750" algn="l" rtl="0">
              <a:spcBef>
                <a:spcPts val="560"/>
              </a:spcBef>
              <a:spcAft>
                <a:spcPts val="0"/>
              </a:spcAft>
              <a:buClr>
                <a:schemeClr val="dk1"/>
              </a:buClr>
              <a:buSzPts val="2800"/>
              <a:buChar char="–"/>
            </a:pPr>
            <a:r>
              <a:rPr lang="en-US" dirty="0"/>
              <a:t>Regression of advanced hepatic fibrosis (F3) or cirrhosis (F4)</a:t>
            </a:r>
            <a:endParaRPr baseline="30000" dirty="0"/>
          </a:p>
          <a:p>
            <a:pPr marL="742950" lvl="1" indent="-285750" algn="l" rtl="0">
              <a:spcBef>
                <a:spcPts val="560"/>
              </a:spcBef>
              <a:spcAft>
                <a:spcPts val="0"/>
              </a:spcAft>
              <a:buClr>
                <a:schemeClr val="dk1"/>
              </a:buClr>
              <a:buSzPts val="2800"/>
              <a:buChar char="–"/>
            </a:pPr>
            <a:r>
              <a:rPr lang="en-US" dirty="0"/>
              <a:t>Reduced risk of HCC, hepatic decompensation, overall mortality, and liver transplantation</a:t>
            </a:r>
            <a:endParaRPr baseline="30000" dirty="0">
              <a:latin typeface="Arial"/>
              <a:ea typeface="Arial"/>
              <a:cs typeface="Arial"/>
              <a:sym typeface="Arial"/>
            </a:endParaRPr>
          </a:p>
          <a:p>
            <a:pPr marL="342900" lvl="0" indent="-342900" algn="l" rtl="0">
              <a:spcBef>
                <a:spcPts val="560"/>
              </a:spcBef>
              <a:spcAft>
                <a:spcPts val="0"/>
              </a:spcAft>
              <a:buClr>
                <a:schemeClr val="dk1"/>
              </a:buClr>
              <a:buSzPts val="2800"/>
              <a:buChar char="•"/>
            </a:pPr>
            <a:r>
              <a:rPr lang="en-US" dirty="0"/>
              <a:t>HCV therapy is one of the interventions necessary to reduce global burden of disease</a:t>
            </a:r>
            <a:endParaRPr baseline="30000" dirty="0"/>
          </a:p>
          <a:p>
            <a:pPr marL="342900" lvl="0" indent="-165100" algn="l" rtl="0">
              <a:spcBef>
                <a:spcPts val="560"/>
              </a:spcBef>
              <a:spcAft>
                <a:spcPts val="0"/>
              </a:spcAft>
              <a:buClr>
                <a:schemeClr val="dk1"/>
              </a:buClr>
              <a:buSzPts val="2800"/>
              <a:buNone/>
            </a:pPr>
            <a:endParaRPr dirty="0"/>
          </a:p>
        </p:txBody>
      </p:sp>
      <p:sp>
        <p:nvSpPr>
          <p:cNvPr id="510" name="Google Shape;510;p47"/>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Goal of Chronic HCV Treatment</a:t>
            </a:r>
            <a:endParaRPr/>
          </a:p>
        </p:txBody>
      </p:sp>
      <p:sp>
        <p:nvSpPr>
          <p:cNvPr id="511" name="Google Shape;511;p4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512" name="Google Shape;512;p4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513" name="Google Shape;513;p4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47</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48"/>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rgbClr val="FF0000"/>
              </a:buClr>
              <a:buSzPct val="100000"/>
              <a:buFont typeface="Calibri"/>
              <a:buNone/>
            </a:pPr>
            <a:r>
              <a:rPr lang="en-US">
                <a:solidFill>
                  <a:srgbClr val="FF0000"/>
                </a:solidFill>
              </a:rPr>
              <a:t>Direct Acting Anti- HCV Drugs (DAAs)</a:t>
            </a:r>
            <a:endParaRPr>
              <a:solidFill>
                <a:srgbClr val="FF0000"/>
              </a:solidFill>
            </a:endParaRPr>
          </a:p>
        </p:txBody>
      </p:sp>
      <p:grpSp>
        <p:nvGrpSpPr>
          <p:cNvPr id="519" name="Google Shape;519;p48"/>
          <p:cNvGrpSpPr/>
          <p:nvPr/>
        </p:nvGrpSpPr>
        <p:grpSpPr>
          <a:xfrm>
            <a:off x="457200" y="1600752"/>
            <a:ext cx="8229600" cy="4524858"/>
            <a:chOff x="0" y="552"/>
            <a:chExt cx="8229600" cy="4524858"/>
          </a:xfrm>
        </p:grpSpPr>
        <p:cxnSp>
          <p:nvCxnSpPr>
            <p:cNvPr id="520" name="Google Shape;520;p48"/>
            <p:cNvCxnSpPr/>
            <p:nvPr/>
          </p:nvCxnSpPr>
          <p:spPr>
            <a:xfrm>
              <a:off x="0" y="552"/>
              <a:ext cx="8229600" cy="0"/>
            </a:xfrm>
            <a:prstGeom prst="straightConnector1">
              <a:avLst/>
            </a:prstGeom>
            <a:gradFill>
              <a:gsLst>
                <a:gs pos="0">
                  <a:srgbClr val="2D5C97"/>
                </a:gs>
                <a:gs pos="80000">
                  <a:srgbClr val="3C7AC5"/>
                </a:gs>
                <a:gs pos="100000">
                  <a:srgbClr val="397BC9"/>
                </a:gs>
              </a:gsLst>
              <a:lin ang="16200000" scaled="0"/>
            </a:gradFill>
            <a:ln w="9525" cap="flat" cmpd="sng">
              <a:solidFill>
                <a:schemeClr val="accent1"/>
              </a:solidFill>
              <a:prstDash val="solid"/>
              <a:round/>
              <a:headEnd type="none" w="sm" len="sm"/>
              <a:tailEnd type="none" w="sm" len="sm"/>
            </a:ln>
            <a:effectLst>
              <a:outerShdw blurRad="40000" dist="23000" dir="5400000" rotWithShape="0">
                <a:srgbClr val="000000">
                  <a:alpha val="34901"/>
                </a:srgbClr>
              </a:outerShdw>
            </a:effectLst>
          </p:spPr>
        </p:cxnSp>
        <p:sp>
          <p:nvSpPr>
            <p:cNvPr id="521" name="Google Shape;521;p48"/>
            <p:cNvSpPr/>
            <p:nvPr/>
          </p:nvSpPr>
          <p:spPr>
            <a:xfrm>
              <a:off x="0" y="552"/>
              <a:ext cx="8229600" cy="64640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8"/>
            <p:cNvSpPr txBox="1"/>
            <p:nvPr/>
          </p:nvSpPr>
          <p:spPr>
            <a:xfrm>
              <a:off x="0" y="552"/>
              <a:ext cx="8229600" cy="646408"/>
            </a:xfrm>
            <a:prstGeom prst="rect">
              <a:avLst/>
            </a:prstGeom>
            <a:noFill/>
            <a:ln>
              <a:noFill/>
            </a:ln>
          </p:spPr>
          <p:txBody>
            <a:bodyPr spcFirstLastPara="1" wrap="square" lIns="110475" tIns="110475" rIns="110475" bIns="110475" anchor="t" anchorCtr="0">
              <a:noAutofit/>
            </a:bodyPr>
            <a:lstStyle/>
            <a:p>
              <a:pPr marL="0" marR="0" lvl="0" indent="0" algn="l" rtl="0">
                <a:lnSpc>
                  <a:spcPct val="90000"/>
                </a:lnSpc>
                <a:spcBef>
                  <a:spcPts val="0"/>
                </a:spcBef>
                <a:spcAft>
                  <a:spcPts val="0"/>
                </a:spcAft>
                <a:buClr>
                  <a:schemeClr val="dk1"/>
                </a:buClr>
                <a:buSzPts val="2900"/>
                <a:buFont typeface="Calibri"/>
                <a:buNone/>
              </a:pPr>
              <a:r>
                <a:rPr lang="en-US" sz="2900" b="1" i="0" u="none" strike="noStrike" cap="none" dirty="0" err="1">
                  <a:solidFill>
                    <a:srgbClr val="FF0000"/>
                  </a:solidFill>
                  <a:latin typeface="Calibri"/>
                  <a:ea typeface="Calibri"/>
                  <a:cs typeface="Calibri"/>
                  <a:sym typeface="Calibri"/>
                </a:rPr>
                <a:t>Sofosbuvir</a:t>
              </a:r>
              <a:r>
                <a:rPr lang="en-US" sz="2900" b="1" i="0" u="none" strike="noStrike" cap="none" dirty="0">
                  <a:solidFill>
                    <a:srgbClr val="FF0000"/>
                  </a:solidFill>
                  <a:latin typeface="Calibri"/>
                  <a:ea typeface="Calibri"/>
                  <a:cs typeface="Calibri"/>
                  <a:sym typeface="Calibri"/>
                </a:rPr>
                <a:t>…..</a:t>
              </a:r>
              <a:r>
                <a:rPr lang="en-US" sz="2900" b="1" i="0" u="none" strike="noStrike" cap="none" dirty="0" err="1">
                  <a:solidFill>
                    <a:srgbClr val="FF0000"/>
                  </a:solidFill>
                  <a:latin typeface="Calibri"/>
                  <a:ea typeface="Calibri"/>
                  <a:cs typeface="Calibri"/>
                  <a:sym typeface="Calibri"/>
                </a:rPr>
                <a:t>Sovaldi</a:t>
              </a:r>
              <a:endParaRPr b="1" dirty="0">
                <a:solidFill>
                  <a:srgbClr val="FF0000"/>
                </a:solidFill>
              </a:endParaRPr>
            </a:p>
          </p:txBody>
        </p:sp>
        <p:cxnSp>
          <p:nvCxnSpPr>
            <p:cNvPr id="523" name="Google Shape;523;p48"/>
            <p:cNvCxnSpPr/>
            <p:nvPr/>
          </p:nvCxnSpPr>
          <p:spPr>
            <a:xfrm>
              <a:off x="0" y="646960"/>
              <a:ext cx="8229600" cy="0"/>
            </a:xfrm>
            <a:prstGeom prst="straightConnector1">
              <a:avLst/>
            </a:prstGeom>
            <a:gradFill>
              <a:gsLst>
                <a:gs pos="0">
                  <a:srgbClr val="2D5C97"/>
                </a:gs>
                <a:gs pos="80000">
                  <a:srgbClr val="3C7AC5"/>
                </a:gs>
                <a:gs pos="100000">
                  <a:srgbClr val="397BC9"/>
                </a:gs>
              </a:gsLst>
              <a:lin ang="16200000" scaled="0"/>
            </a:gradFill>
            <a:ln w="9525" cap="flat" cmpd="sng">
              <a:solidFill>
                <a:schemeClr val="accent1"/>
              </a:solidFill>
              <a:prstDash val="solid"/>
              <a:round/>
              <a:headEnd type="none" w="sm" len="sm"/>
              <a:tailEnd type="none" w="sm" len="sm"/>
            </a:ln>
            <a:effectLst>
              <a:outerShdw blurRad="40000" dist="23000" dir="5400000" rotWithShape="0">
                <a:srgbClr val="000000">
                  <a:alpha val="34901"/>
                </a:srgbClr>
              </a:outerShdw>
            </a:effectLst>
          </p:spPr>
        </p:cxnSp>
        <p:sp>
          <p:nvSpPr>
            <p:cNvPr id="524" name="Google Shape;524;p48"/>
            <p:cNvSpPr/>
            <p:nvPr/>
          </p:nvSpPr>
          <p:spPr>
            <a:xfrm>
              <a:off x="0" y="646960"/>
              <a:ext cx="8229600" cy="64640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8"/>
            <p:cNvSpPr txBox="1"/>
            <p:nvPr/>
          </p:nvSpPr>
          <p:spPr>
            <a:xfrm>
              <a:off x="0" y="646960"/>
              <a:ext cx="8229600" cy="646408"/>
            </a:xfrm>
            <a:prstGeom prst="rect">
              <a:avLst/>
            </a:prstGeom>
            <a:noFill/>
            <a:ln>
              <a:noFill/>
            </a:ln>
          </p:spPr>
          <p:txBody>
            <a:bodyPr spcFirstLastPara="1" wrap="square" lIns="110475" tIns="110475" rIns="110475" bIns="110475" anchor="t" anchorCtr="0">
              <a:noAutofit/>
            </a:bodyPr>
            <a:lstStyle/>
            <a:p>
              <a:pPr marL="0" marR="0" lvl="0" indent="0" algn="l" rtl="0">
                <a:lnSpc>
                  <a:spcPct val="90000"/>
                </a:lnSpc>
                <a:spcBef>
                  <a:spcPts val="0"/>
                </a:spcBef>
                <a:spcAft>
                  <a:spcPts val="0"/>
                </a:spcAft>
                <a:buClr>
                  <a:schemeClr val="dk1"/>
                </a:buClr>
                <a:buSzPts val="2900"/>
                <a:buFont typeface="Calibri"/>
                <a:buNone/>
              </a:pPr>
              <a:r>
                <a:rPr lang="en-US" sz="2900" b="0" i="0" u="none" strike="noStrike" cap="none" dirty="0" err="1">
                  <a:solidFill>
                    <a:schemeClr val="dk1"/>
                  </a:solidFill>
                  <a:latin typeface="Calibri"/>
                  <a:ea typeface="Calibri"/>
                  <a:cs typeface="Calibri"/>
                  <a:sym typeface="Calibri"/>
                </a:rPr>
                <a:t>Daclatasvir</a:t>
              </a:r>
              <a:r>
                <a:rPr lang="en-US" sz="2900" b="0" i="0" u="none" strike="noStrike" cap="none" dirty="0">
                  <a:solidFill>
                    <a:schemeClr val="dk1"/>
                  </a:solidFill>
                  <a:latin typeface="Calibri"/>
                  <a:ea typeface="Calibri"/>
                  <a:cs typeface="Calibri"/>
                  <a:sym typeface="Calibri"/>
                </a:rPr>
                <a:t>….. </a:t>
              </a:r>
              <a:r>
                <a:rPr lang="en-US" sz="2900" b="0" i="0" u="none" strike="noStrike" cap="none" dirty="0" err="1">
                  <a:solidFill>
                    <a:schemeClr val="dk1"/>
                  </a:solidFill>
                  <a:latin typeface="Calibri"/>
                  <a:ea typeface="Calibri"/>
                  <a:cs typeface="Calibri"/>
                  <a:sym typeface="Calibri"/>
                </a:rPr>
                <a:t>Daklinza</a:t>
              </a:r>
              <a:endParaRPr dirty="0"/>
            </a:p>
          </p:txBody>
        </p:sp>
        <p:cxnSp>
          <p:nvCxnSpPr>
            <p:cNvPr id="526" name="Google Shape;526;p48"/>
            <p:cNvCxnSpPr/>
            <p:nvPr/>
          </p:nvCxnSpPr>
          <p:spPr>
            <a:xfrm>
              <a:off x="0" y="1293369"/>
              <a:ext cx="8229600" cy="0"/>
            </a:xfrm>
            <a:prstGeom prst="straightConnector1">
              <a:avLst/>
            </a:prstGeom>
            <a:gradFill>
              <a:gsLst>
                <a:gs pos="0">
                  <a:srgbClr val="2D5C97"/>
                </a:gs>
                <a:gs pos="80000">
                  <a:srgbClr val="3C7AC5"/>
                </a:gs>
                <a:gs pos="100000">
                  <a:srgbClr val="397BC9"/>
                </a:gs>
              </a:gsLst>
              <a:lin ang="16200000" scaled="0"/>
            </a:gradFill>
            <a:ln w="9525" cap="flat" cmpd="sng">
              <a:solidFill>
                <a:schemeClr val="accent1"/>
              </a:solidFill>
              <a:prstDash val="solid"/>
              <a:round/>
              <a:headEnd type="none" w="sm" len="sm"/>
              <a:tailEnd type="none" w="sm" len="sm"/>
            </a:ln>
            <a:effectLst>
              <a:outerShdw blurRad="40000" dist="23000" dir="5400000" rotWithShape="0">
                <a:srgbClr val="000000">
                  <a:alpha val="34901"/>
                </a:srgbClr>
              </a:outerShdw>
            </a:effectLst>
          </p:spPr>
        </p:cxnSp>
        <p:sp>
          <p:nvSpPr>
            <p:cNvPr id="527" name="Google Shape;527;p48"/>
            <p:cNvSpPr/>
            <p:nvPr/>
          </p:nvSpPr>
          <p:spPr>
            <a:xfrm>
              <a:off x="0" y="1293369"/>
              <a:ext cx="8229600" cy="64640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8"/>
            <p:cNvSpPr txBox="1"/>
            <p:nvPr/>
          </p:nvSpPr>
          <p:spPr>
            <a:xfrm>
              <a:off x="0" y="1293369"/>
              <a:ext cx="8229600" cy="646408"/>
            </a:xfrm>
            <a:prstGeom prst="rect">
              <a:avLst/>
            </a:prstGeom>
            <a:noFill/>
            <a:ln>
              <a:noFill/>
            </a:ln>
          </p:spPr>
          <p:txBody>
            <a:bodyPr spcFirstLastPara="1" wrap="square" lIns="110475" tIns="110475" rIns="110475" bIns="110475" anchor="t" anchorCtr="0">
              <a:noAutofit/>
            </a:bodyPr>
            <a:lstStyle/>
            <a:p>
              <a:pPr marL="0" marR="0" lvl="0" indent="0" algn="l" rtl="0">
                <a:lnSpc>
                  <a:spcPct val="90000"/>
                </a:lnSpc>
                <a:spcBef>
                  <a:spcPts val="0"/>
                </a:spcBef>
                <a:spcAft>
                  <a:spcPts val="0"/>
                </a:spcAft>
                <a:buClr>
                  <a:schemeClr val="dk1"/>
                </a:buClr>
                <a:buSzPts val="2900"/>
                <a:buFont typeface="Calibri"/>
                <a:buNone/>
              </a:pPr>
              <a:r>
                <a:rPr lang="en-US" sz="2900" b="0" i="0" u="none" strike="noStrike" cap="none">
                  <a:solidFill>
                    <a:schemeClr val="dk1"/>
                  </a:solidFill>
                  <a:latin typeface="Calibri"/>
                  <a:ea typeface="Calibri"/>
                  <a:cs typeface="Calibri"/>
                  <a:sym typeface="Calibri"/>
                </a:rPr>
                <a:t>Simeprevir…… Olysio</a:t>
              </a:r>
              <a:endParaRPr/>
            </a:p>
          </p:txBody>
        </p:sp>
        <p:cxnSp>
          <p:nvCxnSpPr>
            <p:cNvPr id="529" name="Google Shape;529;p48"/>
            <p:cNvCxnSpPr/>
            <p:nvPr/>
          </p:nvCxnSpPr>
          <p:spPr>
            <a:xfrm>
              <a:off x="0" y="1939777"/>
              <a:ext cx="8229600" cy="0"/>
            </a:xfrm>
            <a:prstGeom prst="straightConnector1">
              <a:avLst/>
            </a:prstGeom>
            <a:gradFill>
              <a:gsLst>
                <a:gs pos="0">
                  <a:srgbClr val="2D5C97"/>
                </a:gs>
                <a:gs pos="80000">
                  <a:srgbClr val="3C7AC5"/>
                </a:gs>
                <a:gs pos="100000">
                  <a:srgbClr val="397BC9"/>
                </a:gs>
              </a:gsLst>
              <a:lin ang="16200000" scaled="0"/>
            </a:gradFill>
            <a:ln w="9525" cap="flat" cmpd="sng">
              <a:solidFill>
                <a:schemeClr val="accent1"/>
              </a:solidFill>
              <a:prstDash val="solid"/>
              <a:round/>
              <a:headEnd type="none" w="sm" len="sm"/>
              <a:tailEnd type="none" w="sm" len="sm"/>
            </a:ln>
            <a:effectLst>
              <a:outerShdw blurRad="40000" dist="23000" dir="5400000" rotWithShape="0">
                <a:srgbClr val="000000">
                  <a:alpha val="34901"/>
                </a:srgbClr>
              </a:outerShdw>
            </a:effectLst>
          </p:spPr>
        </p:cxnSp>
        <p:sp>
          <p:nvSpPr>
            <p:cNvPr id="530" name="Google Shape;530;p48"/>
            <p:cNvSpPr/>
            <p:nvPr/>
          </p:nvSpPr>
          <p:spPr>
            <a:xfrm>
              <a:off x="0" y="1939777"/>
              <a:ext cx="8229600" cy="64640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8"/>
            <p:cNvSpPr txBox="1"/>
            <p:nvPr/>
          </p:nvSpPr>
          <p:spPr>
            <a:xfrm>
              <a:off x="0" y="1939777"/>
              <a:ext cx="8229600" cy="646408"/>
            </a:xfrm>
            <a:prstGeom prst="rect">
              <a:avLst/>
            </a:prstGeom>
            <a:noFill/>
            <a:ln>
              <a:noFill/>
            </a:ln>
          </p:spPr>
          <p:txBody>
            <a:bodyPr spcFirstLastPara="1" wrap="square" lIns="110475" tIns="110475" rIns="110475" bIns="110475" anchor="t" anchorCtr="0">
              <a:noAutofit/>
            </a:bodyPr>
            <a:lstStyle/>
            <a:p>
              <a:pPr marL="0" marR="0" lvl="0" indent="0" algn="l" rtl="0">
                <a:lnSpc>
                  <a:spcPct val="90000"/>
                </a:lnSpc>
                <a:spcBef>
                  <a:spcPts val="0"/>
                </a:spcBef>
                <a:spcAft>
                  <a:spcPts val="0"/>
                </a:spcAft>
                <a:buClr>
                  <a:schemeClr val="dk1"/>
                </a:buClr>
                <a:buSzPts val="2900"/>
                <a:buFont typeface="Calibri"/>
                <a:buNone/>
              </a:pPr>
              <a:r>
                <a:rPr lang="en-US" sz="2900" b="0" i="0" u="none" strike="noStrike" cap="none">
                  <a:solidFill>
                    <a:schemeClr val="dk1"/>
                  </a:solidFill>
                  <a:latin typeface="Calibri"/>
                  <a:ea typeface="Calibri"/>
                  <a:cs typeface="Calibri"/>
                  <a:sym typeface="Calibri"/>
                </a:rPr>
                <a:t>Sofosbuvir + Ledipasvir…… Harvoni</a:t>
              </a:r>
              <a:endParaRPr/>
            </a:p>
          </p:txBody>
        </p:sp>
        <p:cxnSp>
          <p:nvCxnSpPr>
            <p:cNvPr id="532" name="Google Shape;532;p48"/>
            <p:cNvCxnSpPr/>
            <p:nvPr/>
          </p:nvCxnSpPr>
          <p:spPr>
            <a:xfrm>
              <a:off x="0" y="2586185"/>
              <a:ext cx="8229600" cy="0"/>
            </a:xfrm>
            <a:prstGeom prst="straightConnector1">
              <a:avLst/>
            </a:prstGeom>
            <a:gradFill>
              <a:gsLst>
                <a:gs pos="0">
                  <a:srgbClr val="2D5C97"/>
                </a:gs>
                <a:gs pos="80000">
                  <a:srgbClr val="3C7AC5"/>
                </a:gs>
                <a:gs pos="100000">
                  <a:srgbClr val="397BC9"/>
                </a:gs>
              </a:gsLst>
              <a:lin ang="16200000" scaled="0"/>
            </a:gradFill>
            <a:ln w="9525" cap="flat" cmpd="sng">
              <a:solidFill>
                <a:schemeClr val="accent1"/>
              </a:solidFill>
              <a:prstDash val="solid"/>
              <a:round/>
              <a:headEnd type="none" w="sm" len="sm"/>
              <a:tailEnd type="none" w="sm" len="sm"/>
            </a:ln>
            <a:effectLst>
              <a:outerShdw blurRad="40000" dist="23000" dir="5400000" rotWithShape="0">
                <a:srgbClr val="000000">
                  <a:alpha val="34901"/>
                </a:srgbClr>
              </a:outerShdw>
            </a:effectLst>
          </p:spPr>
        </p:cxnSp>
        <p:sp>
          <p:nvSpPr>
            <p:cNvPr id="533" name="Google Shape;533;p48"/>
            <p:cNvSpPr/>
            <p:nvPr/>
          </p:nvSpPr>
          <p:spPr>
            <a:xfrm>
              <a:off x="0" y="2586185"/>
              <a:ext cx="8229600" cy="64640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8"/>
            <p:cNvSpPr txBox="1"/>
            <p:nvPr/>
          </p:nvSpPr>
          <p:spPr>
            <a:xfrm>
              <a:off x="0" y="2586185"/>
              <a:ext cx="8229600" cy="646408"/>
            </a:xfrm>
            <a:prstGeom prst="rect">
              <a:avLst/>
            </a:prstGeom>
            <a:noFill/>
            <a:ln>
              <a:noFill/>
            </a:ln>
          </p:spPr>
          <p:txBody>
            <a:bodyPr spcFirstLastPara="1" wrap="square" lIns="110475" tIns="110475" rIns="110475" bIns="110475" anchor="t" anchorCtr="0">
              <a:noAutofit/>
            </a:bodyPr>
            <a:lstStyle/>
            <a:p>
              <a:pPr marL="0" marR="0" lvl="0" indent="0" algn="l" rtl="0">
                <a:lnSpc>
                  <a:spcPct val="90000"/>
                </a:lnSpc>
                <a:spcBef>
                  <a:spcPts val="0"/>
                </a:spcBef>
                <a:spcAft>
                  <a:spcPts val="0"/>
                </a:spcAft>
                <a:buClr>
                  <a:schemeClr val="dk1"/>
                </a:buClr>
                <a:buSzPts val="2900"/>
                <a:buFont typeface="Calibri"/>
                <a:buNone/>
              </a:pPr>
              <a:r>
                <a:rPr lang="en-US" sz="2900" b="0" i="0" u="none" strike="noStrike" cap="none">
                  <a:solidFill>
                    <a:schemeClr val="dk1"/>
                  </a:solidFill>
                  <a:latin typeface="Calibri"/>
                  <a:ea typeface="Calibri"/>
                  <a:cs typeface="Calibri"/>
                  <a:sym typeface="Calibri"/>
                </a:rPr>
                <a:t>Sofosbuvir + velpatasvir….. Epclusa</a:t>
              </a:r>
              <a:endParaRPr/>
            </a:p>
          </p:txBody>
        </p:sp>
        <p:cxnSp>
          <p:nvCxnSpPr>
            <p:cNvPr id="535" name="Google Shape;535;p48"/>
            <p:cNvCxnSpPr/>
            <p:nvPr/>
          </p:nvCxnSpPr>
          <p:spPr>
            <a:xfrm>
              <a:off x="0" y="3232593"/>
              <a:ext cx="8229600" cy="0"/>
            </a:xfrm>
            <a:prstGeom prst="straightConnector1">
              <a:avLst/>
            </a:prstGeom>
            <a:gradFill>
              <a:gsLst>
                <a:gs pos="0">
                  <a:srgbClr val="2D5C97"/>
                </a:gs>
                <a:gs pos="80000">
                  <a:srgbClr val="3C7AC5"/>
                </a:gs>
                <a:gs pos="100000">
                  <a:srgbClr val="397BC9"/>
                </a:gs>
              </a:gsLst>
              <a:lin ang="16200000" scaled="0"/>
            </a:gradFill>
            <a:ln w="9525" cap="flat" cmpd="sng">
              <a:solidFill>
                <a:schemeClr val="accent1"/>
              </a:solidFill>
              <a:prstDash val="solid"/>
              <a:round/>
              <a:headEnd type="none" w="sm" len="sm"/>
              <a:tailEnd type="none" w="sm" len="sm"/>
            </a:ln>
            <a:effectLst>
              <a:outerShdw blurRad="40000" dist="23000" dir="5400000" rotWithShape="0">
                <a:srgbClr val="000000">
                  <a:alpha val="34901"/>
                </a:srgbClr>
              </a:outerShdw>
            </a:effectLst>
          </p:spPr>
        </p:cxnSp>
        <p:sp>
          <p:nvSpPr>
            <p:cNvPr id="536" name="Google Shape;536;p48"/>
            <p:cNvSpPr/>
            <p:nvPr/>
          </p:nvSpPr>
          <p:spPr>
            <a:xfrm>
              <a:off x="0" y="3232593"/>
              <a:ext cx="8229600" cy="64640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8"/>
            <p:cNvSpPr txBox="1"/>
            <p:nvPr/>
          </p:nvSpPr>
          <p:spPr>
            <a:xfrm>
              <a:off x="0" y="3232593"/>
              <a:ext cx="8229600" cy="646408"/>
            </a:xfrm>
            <a:prstGeom prst="rect">
              <a:avLst/>
            </a:prstGeom>
            <a:noFill/>
            <a:ln>
              <a:noFill/>
            </a:ln>
          </p:spPr>
          <p:txBody>
            <a:bodyPr spcFirstLastPara="1" wrap="square" lIns="110475" tIns="110475" rIns="110475" bIns="110475" anchor="t" anchorCtr="0">
              <a:noAutofit/>
            </a:bodyPr>
            <a:lstStyle/>
            <a:p>
              <a:pPr marL="0" marR="0" lvl="0" indent="0" algn="l" rtl="0">
                <a:lnSpc>
                  <a:spcPct val="90000"/>
                </a:lnSpc>
                <a:spcBef>
                  <a:spcPts val="0"/>
                </a:spcBef>
                <a:spcAft>
                  <a:spcPts val="0"/>
                </a:spcAft>
                <a:buClr>
                  <a:schemeClr val="dk1"/>
                </a:buClr>
                <a:buSzPts val="2900"/>
                <a:buFont typeface="Calibri"/>
                <a:buNone/>
              </a:pPr>
              <a:r>
                <a:rPr lang="en-US" sz="2900" b="0" i="0" u="none" strike="noStrike" cap="none">
                  <a:solidFill>
                    <a:schemeClr val="dk1"/>
                  </a:solidFill>
                  <a:latin typeface="Calibri"/>
                  <a:ea typeface="Calibri"/>
                  <a:cs typeface="Calibri"/>
                  <a:sym typeface="Calibri"/>
                </a:rPr>
                <a:t>Elbasvir + Drazoprevir……… Zepatier</a:t>
              </a:r>
              <a:endParaRPr/>
            </a:p>
          </p:txBody>
        </p:sp>
        <p:cxnSp>
          <p:nvCxnSpPr>
            <p:cNvPr id="538" name="Google Shape;538;p48"/>
            <p:cNvCxnSpPr/>
            <p:nvPr/>
          </p:nvCxnSpPr>
          <p:spPr>
            <a:xfrm>
              <a:off x="0" y="3879002"/>
              <a:ext cx="8229600" cy="0"/>
            </a:xfrm>
            <a:prstGeom prst="straightConnector1">
              <a:avLst/>
            </a:prstGeom>
            <a:gradFill>
              <a:gsLst>
                <a:gs pos="0">
                  <a:srgbClr val="2D5C97"/>
                </a:gs>
                <a:gs pos="80000">
                  <a:srgbClr val="3C7AC5"/>
                </a:gs>
                <a:gs pos="100000">
                  <a:srgbClr val="397BC9"/>
                </a:gs>
              </a:gsLst>
              <a:lin ang="16200000" scaled="0"/>
            </a:gradFill>
            <a:ln w="9525" cap="flat" cmpd="sng">
              <a:solidFill>
                <a:schemeClr val="accent1"/>
              </a:solidFill>
              <a:prstDash val="solid"/>
              <a:round/>
              <a:headEnd type="none" w="sm" len="sm"/>
              <a:tailEnd type="none" w="sm" len="sm"/>
            </a:ln>
            <a:effectLst>
              <a:outerShdw blurRad="40000" dist="23000" dir="5400000" rotWithShape="0">
                <a:srgbClr val="000000">
                  <a:alpha val="34901"/>
                </a:srgbClr>
              </a:outerShdw>
            </a:effectLst>
          </p:spPr>
        </p:cxnSp>
        <p:sp>
          <p:nvSpPr>
            <p:cNvPr id="539" name="Google Shape;539;p48"/>
            <p:cNvSpPr/>
            <p:nvPr/>
          </p:nvSpPr>
          <p:spPr>
            <a:xfrm>
              <a:off x="0" y="3879002"/>
              <a:ext cx="8229600" cy="64640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8"/>
            <p:cNvSpPr txBox="1"/>
            <p:nvPr/>
          </p:nvSpPr>
          <p:spPr>
            <a:xfrm>
              <a:off x="0" y="3879002"/>
              <a:ext cx="8229600" cy="646408"/>
            </a:xfrm>
            <a:prstGeom prst="rect">
              <a:avLst/>
            </a:prstGeom>
            <a:noFill/>
            <a:ln>
              <a:noFill/>
            </a:ln>
          </p:spPr>
          <p:txBody>
            <a:bodyPr spcFirstLastPara="1" wrap="square" lIns="110475" tIns="110475" rIns="110475" bIns="110475" anchor="t" anchorCtr="0">
              <a:noAutofit/>
            </a:bodyPr>
            <a:lstStyle/>
            <a:p>
              <a:pPr marL="0" marR="0" lvl="0" indent="0" algn="l" rtl="0">
                <a:lnSpc>
                  <a:spcPct val="90000"/>
                </a:lnSpc>
                <a:spcBef>
                  <a:spcPts val="0"/>
                </a:spcBef>
                <a:spcAft>
                  <a:spcPts val="0"/>
                </a:spcAft>
                <a:buClr>
                  <a:schemeClr val="dk1"/>
                </a:buClr>
                <a:buSzPts val="2900"/>
                <a:buFont typeface="Calibri"/>
                <a:buNone/>
              </a:pPr>
              <a:r>
                <a:rPr lang="en-US" sz="2900" b="0" i="0" u="none" strike="noStrike" cap="none">
                  <a:solidFill>
                    <a:schemeClr val="dk1"/>
                  </a:solidFill>
                  <a:latin typeface="Calibri"/>
                  <a:ea typeface="Calibri"/>
                  <a:cs typeface="Calibri"/>
                  <a:sym typeface="Calibri"/>
                </a:rPr>
                <a:t>Ombitasvir + Paritaprevir + ritonavir….. Qurevo</a:t>
              </a:r>
              <a:endParaRPr/>
            </a:p>
          </p:txBody>
        </p:sp>
      </p:grpSp>
      <p:sp>
        <p:nvSpPr>
          <p:cNvPr id="541" name="Google Shape;541;p4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542" name="Google Shape;542;p4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543" name="Google Shape;543;p4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49"/>
          <p:cNvSpPr txBox="1">
            <a:spLocks noGrp="1"/>
          </p:cNvSpPr>
          <p:nvPr>
            <p:ph type="body" idx="1"/>
          </p:nvPr>
        </p:nvSpPr>
        <p:spPr>
          <a:xfrm>
            <a:off x="457200" y="1600200"/>
            <a:ext cx="8363272" cy="4925144"/>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a:latin typeface="Arial"/>
                <a:ea typeface="Arial"/>
                <a:cs typeface="Arial"/>
                <a:sym typeface="Arial"/>
              </a:rPr>
              <a:t>Hepatitis, a general term referring to inflammation of the liver, may result from various causes, both infectious (viral, bacterial, fungal, and parasitic organisms) and noninfectious (alcohol, drugs, autoimmune diseases, vascular and metabolic diseases)</a:t>
            </a:r>
            <a:endParaRPr/>
          </a:p>
          <a:p>
            <a:pPr marL="342900" lvl="0" indent="-342900" algn="l" rtl="0">
              <a:spcBef>
                <a:spcPts val="560"/>
              </a:spcBef>
              <a:spcAft>
                <a:spcPts val="0"/>
              </a:spcAft>
              <a:buClr>
                <a:schemeClr val="dk1"/>
              </a:buClr>
              <a:buSzPts val="2800"/>
              <a:buChar char="•"/>
            </a:pPr>
            <a:r>
              <a:rPr lang="en-US">
                <a:latin typeface="Arial"/>
                <a:ea typeface="Arial"/>
                <a:cs typeface="Arial"/>
                <a:sym typeface="Arial"/>
              </a:rPr>
              <a:t>Viral hepatitis is most commonly caused by HAV, HBV,HCV.</a:t>
            </a:r>
            <a:endParaRPr/>
          </a:p>
          <a:p>
            <a:pPr marL="342900" lvl="0" indent="-165100" algn="l" rtl="0">
              <a:spcBef>
                <a:spcPts val="560"/>
              </a:spcBef>
              <a:spcAft>
                <a:spcPts val="0"/>
              </a:spcAft>
              <a:buClr>
                <a:schemeClr val="dk1"/>
              </a:buClr>
              <a:buSzPts val="2800"/>
              <a:buNone/>
            </a:pPr>
            <a:endParaRPr>
              <a:latin typeface="Arial"/>
              <a:ea typeface="Arial"/>
              <a:cs typeface="Arial"/>
              <a:sym typeface="Arial"/>
            </a:endParaRPr>
          </a:p>
          <a:p>
            <a:pPr marL="342900" lvl="0" indent="-165100" algn="l" rtl="0">
              <a:spcBef>
                <a:spcPts val="560"/>
              </a:spcBef>
              <a:spcAft>
                <a:spcPts val="0"/>
              </a:spcAft>
              <a:buClr>
                <a:schemeClr val="dk1"/>
              </a:buClr>
              <a:buSzPts val="2800"/>
              <a:buNone/>
            </a:pPr>
            <a:endParaRPr/>
          </a:p>
        </p:txBody>
      </p:sp>
      <p:sp>
        <p:nvSpPr>
          <p:cNvPr id="549" name="Google Shape;549;p49"/>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Take Home Message</a:t>
            </a:r>
            <a:endParaRPr/>
          </a:p>
        </p:txBody>
      </p:sp>
      <p:sp>
        <p:nvSpPr>
          <p:cNvPr id="550" name="Google Shape;550;p4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551" name="Google Shape;551;p4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552" name="Google Shape;552;p4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129" name="Google Shape;129;p5"/>
          <p:cNvPicPr preferRelativeResize="0">
            <a:picLocks noGrp="1"/>
          </p:cNvPicPr>
          <p:nvPr>
            <p:ph type="body" idx="1"/>
          </p:nvPr>
        </p:nvPicPr>
        <p:blipFill rotWithShape="1">
          <a:blip r:embed="rId3">
            <a:alphaModFix/>
          </a:blip>
          <a:srcRect/>
          <a:stretch/>
        </p:blipFill>
        <p:spPr>
          <a:xfrm>
            <a:off x="1557364" y="1600200"/>
            <a:ext cx="6029272" cy="4525963"/>
          </a:xfrm>
          <a:prstGeom prst="rect">
            <a:avLst/>
          </a:prstGeom>
          <a:noFill/>
          <a:ln>
            <a:noFill/>
          </a:ln>
        </p:spPr>
      </p:pic>
      <p:sp>
        <p:nvSpPr>
          <p:cNvPr id="130" name="Google Shape;130;p5"/>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Acute hepatitis </a:t>
            </a:r>
            <a:endParaRPr/>
          </a:p>
        </p:txBody>
      </p:sp>
      <p:sp>
        <p:nvSpPr>
          <p:cNvPr id="131" name="Google Shape;131;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132" name="Google Shape;132;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133" name="Google Shape;133;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50"/>
          <p:cNvSpPr txBox="1">
            <a:spLocks noGrp="1"/>
          </p:cNvSpPr>
          <p:nvPr>
            <p:ph type="body" idx="1"/>
          </p:nvPr>
        </p:nvSpPr>
        <p:spPr>
          <a:xfrm>
            <a:off x="457200" y="1600200"/>
            <a:ext cx="8229600" cy="506916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a:latin typeface="Arial"/>
                <a:ea typeface="Arial"/>
                <a:cs typeface="Arial"/>
                <a:sym typeface="Arial"/>
              </a:rPr>
              <a:t>Acute infection with a hepatitis virus may result in conditions ranging from subclinical disease to self-limited symptomatic disease to fulminant hepatic failure. </a:t>
            </a:r>
            <a:endParaRPr/>
          </a:p>
          <a:p>
            <a:pPr marL="342900" lvl="0" indent="-342900" algn="l" rtl="0">
              <a:spcBef>
                <a:spcPts val="560"/>
              </a:spcBef>
              <a:spcAft>
                <a:spcPts val="0"/>
              </a:spcAft>
              <a:buClr>
                <a:schemeClr val="dk1"/>
              </a:buClr>
              <a:buSzPts val="2800"/>
              <a:buChar char="•"/>
            </a:pPr>
            <a:r>
              <a:rPr lang="en-US">
                <a:latin typeface="Arial"/>
                <a:ea typeface="Arial"/>
                <a:cs typeface="Arial"/>
                <a:sym typeface="Arial"/>
              </a:rPr>
              <a:t>Adults with acute HAV or HBV are usually symptomatic. While those with acute HCV are 80% asymptomatic (subclinical).</a:t>
            </a:r>
            <a:endParaRPr/>
          </a:p>
          <a:p>
            <a:pPr marL="342900" lvl="0" indent="-342900" algn="l" rtl="0">
              <a:spcBef>
                <a:spcPts val="560"/>
              </a:spcBef>
              <a:spcAft>
                <a:spcPts val="0"/>
              </a:spcAft>
              <a:buClr>
                <a:schemeClr val="dk1"/>
              </a:buClr>
              <a:buSzPts val="2800"/>
              <a:buChar char="•"/>
            </a:pPr>
            <a:r>
              <a:rPr lang="en-US">
                <a:latin typeface="Arial"/>
                <a:ea typeface="Arial"/>
                <a:cs typeface="Arial"/>
                <a:sym typeface="Arial"/>
              </a:rPr>
              <a:t>Serological markers are needed to confirm the diagnosis.</a:t>
            </a:r>
            <a:endParaRPr/>
          </a:p>
          <a:p>
            <a:pPr marL="342900" lvl="0" indent="-342900" algn="l" rtl="0">
              <a:spcBef>
                <a:spcPts val="560"/>
              </a:spcBef>
              <a:spcAft>
                <a:spcPts val="0"/>
              </a:spcAft>
              <a:buClr>
                <a:schemeClr val="dk1"/>
              </a:buClr>
              <a:buSzPts val="2800"/>
              <a:buChar char="•"/>
            </a:pPr>
            <a:r>
              <a:rPr lang="en-US">
                <a:latin typeface="Arial"/>
                <a:ea typeface="Arial"/>
                <a:cs typeface="Arial"/>
                <a:sym typeface="Arial"/>
              </a:rPr>
              <a:t>Acute viral hepatitis usually  needs no specific treatment.</a:t>
            </a:r>
            <a:endParaRPr/>
          </a:p>
          <a:p>
            <a:pPr marL="342900" lvl="0" indent="-165100" algn="l" rtl="0">
              <a:spcBef>
                <a:spcPts val="560"/>
              </a:spcBef>
              <a:spcAft>
                <a:spcPts val="0"/>
              </a:spcAft>
              <a:buClr>
                <a:schemeClr val="dk1"/>
              </a:buClr>
              <a:buSzPts val="2800"/>
              <a:buNone/>
            </a:pPr>
            <a:endParaRPr>
              <a:latin typeface="Arial"/>
              <a:ea typeface="Arial"/>
              <a:cs typeface="Arial"/>
              <a:sym typeface="Arial"/>
            </a:endParaRPr>
          </a:p>
          <a:p>
            <a:pPr marL="342900" lvl="0" indent="-165100" algn="l" rtl="0">
              <a:spcBef>
                <a:spcPts val="560"/>
              </a:spcBef>
              <a:spcAft>
                <a:spcPts val="0"/>
              </a:spcAft>
              <a:buClr>
                <a:schemeClr val="dk1"/>
              </a:buClr>
              <a:buSzPts val="2800"/>
              <a:buNone/>
            </a:pPr>
            <a:endParaRPr>
              <a:latin typeface="Arial"/>
              <a:ea typeface="Arial"/>
              <a:cs typeface="Arial"/>
              <a:sym typeface="Arial"/>
            </a:endParaRPr>
          </a:p>
          <a:p>
            <a:pPr marL="342900" lvl="0" indent="-165100" algn="l" rtl="0">
              <a:spcBef>
                <a:spcPts val="560"/>
              </a:spcBef>
              <a:spcAft>
                <a:spcPts val="0"/>
              </a:spcAft>
              <a:buClr>
                <a:schemeClr val="dk1"/>
              </a:buClr>
              <a:buSzPts val="2800"/>
              <a:buNone/>
            </a:pPr>
            <a:endParaRPr/>
          </a:p>
        </p:txBody>
      </p:sp>
      <p:sp>
        <p:nvSpPr>
          <p:cNvPr id="558" name="Google Shape;558;p50"/>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Take Home Message</a:t>
            </a:r>
            <a:endParaRPr/>
          </a:p>
        </p:txBody>
      </p:sp>
      <p:sp>
        <p:nvSpPr>
          <p:cNvPr id="559" name="Google Shape;559;p5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560" name="Google Shape;560;p5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561" name="Google Shape;561;p5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51"/>
          <p:cNvSpPr txBox="1">
            <a:spLocks noGrp="1"/>
          </p:cNvSpPr>
          <p:nvPr>
            <p:ph type="title"/>
          </p:nvPr>
        </p:nvSpPr>
        <p:spPr>
          <a:xfrm>
            <a:off x="457200" y="274638"/>
            <a:ext cx="725805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Quiz - 1</a:t>
            </a:r>
            <a:endParaRPr/>
          </a:p>
        </p:txBody>
      </p:sp>
      <p:sp>
        <p:nvSpPr>
          <p:cNvPr id="567" name="Google Shape;567;p5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lnSpcReduction="10000"/>
          </a:bodyPr>
          <a:lstStyle/>
          <a:p>
            <a:pPr marL="0" lvl="0" indent="0" algn="l" rtl="0">
              <a:spcBef>
                <a:spcPts val="0"/>
              </a:spcBef>
              <a:spcAft>
                <a:spcPts val="0"/>
              </a:spcAft>
              <a:buClr>
                <a:schemeClr val="dk1"/>
              </a:buClr>
              <a:buSzPts val="3600"/>
              <a:buFont typeface="Noto Sans Symbols"/>
              <a:buNone/>
            </a:pPr>
            <a:r>
              <a:rPr lang="en-US" sz="3600"/>
              <a:t>You wish to </a:t>
            </a:r>
            <a:r>
              <a:rPr lang="en-US" sz="3600" b="1"/>
              <a:t>screen</a:t>
            </a:r>
            <a:r>
              <a:rPr lang="en-US" sz="3600"/>
              <a:t> a patient for </a:t>
            </a:r>
            <a:r>
              <a:rPr lang="en-US" sz="3600" b="1"/>
              <a:t>hepatitis B infection</a:t>
            </a:r>
            <a:r>
              <a:rPr lang="en-US" sz="3600"/>
              <a:t>. Which one of the following is the most suitable test to perform?</a:t>
            </a:r>
            <a:endParaRPr/>
          </a:p>
          <a:p>
            <a:pPr marL="971550" lvl="1" indent="-514350" algn="l" rtl="0">
              <a:spcBef>
                <a:spcPts val="640"/>
              </a:spcBef>
              <a:spcAft>
                <a:spcPts val="0"/>
              </a:spcAft>
              <a:buClr>
                <a:schemeClr val="dk1"/>
              </a:buClr>
              <a:buSzPts val="3200"/>
              <a:buFont typeface="Calibri"/>
              <a:buAutoNum type="alphaLcParenR"/>
            </a:pPr>
            <a:r>
              <a:rPr lang="en-US" sz="3200"/>
              <a:t>HBcAg</a:t>
            </a:r>
            <a:endParaRPr/>
          </a:p>
          <a:p>
            <a:pPr marL="971550" lvl="1" indent="-514350" algn="l" rtl="0">
              <a:spcBef>
                <a:spcPts val="640"/>
              </a:spcBef>
              <a:spcAft>
                <a:spcPts val="0"/>
              </a:spcAft>
              <a:buClr>
                <a:schemeClr val="dk1"/>
              </a:buClr>
              <a:buSzPts val="3200"/>
              <a:buFont typeface="Calibri"/>
              <a:buAutoNum type="alphaLcParenR"/>
            </a:pPr>
            <a:r>
              <a:rPr lang="en-US" sz="3200"/>
              <a:t>HBsAg</a:t>
            </a:r>
            <a:endParaRPr/>
          </a:p>
          <a:p>
            <a:pPr marL="971550" lvl="1" indent="-514350" algn="l" rtl="0">
              <a:spcBef>
                <a:spcPts val="640"/>
              </a:spcBef>
              <a:spcAft>
                <a:spcPts val="0"/>
              </a:spcAft>
              <a:buClr>
                <a:schemeClr val="dk1"/>
              </a:buClr>
              <a:buSzPts val="3200"/>
              <a:buFont typeface="Calibri"/>
              <a:buAutoNum type="alphaLcParenR"/>
            </a:pPr>
            <a:r>
              <a:rPr lang="en-US" sz="3200"/>
              <a:t>HCV-RNA-PCR (viral load)</a:t>
            </a:r>
            <a:endParaRPr/>
          </a:p>
          <a:p>
            <a:pPr marL="971550" lvl="1" indent="-514350" algn="l" rtl="0">
              <a:spcBef>
                <a:spcPts val="640"/>
              </a:spcBef>
              <a:spcAft>
                <a:spcPts val="0"/>
              </a:spcAft>
              <a:buClr>
                <a:schemeClr val="dk1"/>
              </a:buClr>
              <a:buSzPts val="3200"/>
              <a:buFont typeface="Calibri"/>
              <a:buAutoNum type="alphaLcParenR"/>
            </a:pPr>
            <a:r>
              <a:rPr lang="en-US" sz="3200"/>
              <a:t>HBsAb</a:t>
            </a:r>
            <a:endParaRPr/>
          </a:p>
          <a:p>
            <a:pPr marL="971550" lvl="1" indent="-514350" algn="l" rtl="0">
              <a:spcBef>
                <a:spcPts val="640"/>
              </a:spcBef>
              <a:spcAft>
                <a:spcPts val="0"/>
              </a:spcAft>
              <a:buClr>
                <a:schemeClr val="dk1"/>
              </a:buClr>
              <a:buSzPts val="3200"/>
              <a:buFont typeface="Calibri"/>
              <a:buAutoNum type="alphaLcParenR"/>
            </a:pPr>
            <a:r>
              <a:rPr lang="en-US" sz="3200"/>
              <a:t>HBeAg</a:t>
            </a:r>
            <a:endParaRPr/>
          </a:p>
        </p:txBody>
      </p:sp>
      <p:sp>
        <p:nvSpPr>
          <p:cNvPr id="568" name="Google Shape;568;p51"/>
          <p:cNvSpPr/>
          <p:nvPr/>
        </p:nvSpPr>
        <p:spPr>
          <a:xfrm>
            <a:off x="914400" y="3733800"/>
            <a:ext cx="3394075" cy="457200"/>
          </a:xfrm>
          <a:prstGeom prst="roundRect">
            <a:avLst>
              <a:gd name="adj" fmla="val 16667"/>
            </a:avLst>
          </a:prstGeom>
          <a:noFill/>
          <a:ln w="5715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69" name="Google Shape;569;p5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570" name="Google Shape;570;p5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571" name="Google Shape;571;p5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8"/>
                                        </p:tgtEl>
                                        <p:attrNameLst>
                                          <p:attrName>style.visibility</p:attrName>
                                        </p:attrNameLst>
                                      </p:cBhvr>
                                      <p:to>
                                        <p:strVal val="visible"/>
                                      </p:to>
                                    </p:set>
                                    <p:animEffect transition="in" filter="fade">
                                      <p:cBhvr>
                                        <p:cTn id="7" dur="500"/>
                                        <p:tgtEl>
                                          <p:spTgt spid="5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52"/>
          <p:cNvSpPr txBox="1">
            <a:spLocks noGrp="1"/>
          </p:cNvSpPr>
          <p:nvPr>
            <p:ph type="title"/>
          </p:nvPr>
        </p:nvSpPr>
        <p:spPr>
          <a:xfrm>
            <a:off x="457200" y="274638"/>
            <a:ext cx="725805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Quiz - 2</a:t>
            </a:r>
            <a:endParaRPr/>
          </a:p>
        </p:txBody>
      </p:sp>
      <p:sp>
        <p:nvSpPr>
          <p:cNvPr id="577" name="Google Shape;577;p5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lnSpcReduction="10000"/>
          </a:bodyPr>
          <a:lstStyle/>
          <a:p>
            <a:pPr marL="0" lvl="0" indent="0" algn="l" rtl="0">
              <a:spcBef>
                <a:spcPts val="0"/>
              </a:spcBef>
              <a:spcAft>
                <a:spcPts val="0"/>
              </a:spcAft>
              <a:buClr>
                <a:schemeClr val="dk1"/>
              </a:buClr>
              <a:buSzPts val="2400"/>
              <a:buFont typeface="Noto Sans Symbols"/>
              <a:buNone/>
            </a:pPr>
            <a:r>
              <a:rPr lang="en-US" sz="2400"/>
              <a:t>A </a:t>
            </a:r>
            <a:r>
              <a:rPr lang="en-US" sz="2400" b="1"/>
              <a:t>23</a:t>
            </a:r>
            <a:r>
              <a:rPr lang="en-US" sz="2400"/>
              <a:t>-year-old </a:t>
            </a:r>
            <a:r>
              <a:rPr lang="en-US" sz="2400" b="1"/>
              <a:t>female</a:t>
            </a:r>
            <a:r>
              <a:rPr lang="en-US" sz="2400"/>
              <a:t> is brought into the emergency department </a:t>
            </a:r>
            <a:r>
              <a:rPr lang="en-US" sz="2400" b="1"/>
              <a:t>unconscious</a:t>
            </a:r>
            <a:r>
              <a:rPr lang="en-US" sz="2400"/>
              <a:t>. </a:t>
            </a:r>
            <a:endParaRPr/>
          </a:p>
          <a:p>
            <a:pPr marL="342900" lvl="0" indent="-342900" algn="l" rtl="0">
              <a:spcBef>
                <a:spcPts val="480"/>
              </a:spcBef>
              <a:spcAft>
                <a:spcPts val="0"/>
              </a:spcAft>
              <a:buClr>
                <a:schemeClr val="dk1"/>
              </a:buClr>
              <a:buSzPts val="2400"/>
              <a:buChar char="•"/>
            </a:pPr>
            <a:r>
              <a:rPr lang="en-US" sz="2400" b="1"/>
              <a:t>Bilirubin: 15 mg%</a:t>
            </a:r>
            <a:r>
              <a:rPr lang="en-US" sz="2400"/>
              <a:t>, ALP: 1.5 folds, </a:t>
            </a:r>
            <a:r>
              <a:rPr lang="en-US" sz="2400" b="1"/>
              <a:t>ALT: 11641 </a:t>
            </a:r>
            <a:r>
              <a:rPr lang="en-US" sz="2400"/>
              <a:t>u/l, AST: 9465 u/l, </a:t>
            </a:r>
            <a:r>
              <a:rPr lang="en-US" sz="2400" b="1"/>
              <a:t>Albumin: 2,7 </a:t>
            </a:r>
            <a:r>
              <a:rPr lang="en-US" sz="2400"/>
              <a:t>g%, </a:t>
            </a:r>
            <a:r>
              <a:rPr lang="en-US" sz="2400" b="1"/>
              <a:t>Creatinine 1.7 mg%</a:t>
            </a:r>
            <a:r>
              <a:rPr lang="en-US" sz="2400"/>
              <a:t>, </a:t>
            </a:r>
            <a:r>
              <a:rPr lang="en-US" sz="2400" b="1"/>
              <a:t>INR: 5.1</a:t>
            </a:r>
            <a:endParaRPr/>
          </a:p>
          <a:p>
            <a:pPr marL="342900" lvl="0" indent="-342900" algn="l" rtl="0">
              <a:spcBef>
                <a:spcPts val="480"/>
              </a:spcBef>
              <a:spcAft>
                <a:spcPts val="0"/>
              </a:spcAft>
              <a:buClr>
                <a:schemeClr val="dk1"/>
              </a:buClr>
              <a:buSzPts val="2400"/>
              <a:buChar char="•"/>
            </a:pPr>
            <a:r>
              <a:rPr lang="en-US" sz="2400" b="1"/>
              <a:t>Which</a:t>
            </a:r>
            <a:r>
              <a:rPr lang="en-US" sz="2400"/>
              <a:t> one would most </a:t>
            </a:r>
            <a:r>
              <a:rPr lang="en-US" sz="2400" b="1"/>
              <a:t>strongly indicate</a:t>
            </a:r>
            <a:r>
              <a:rPr lang="en-US" sz="2400"/>
              <a:t> the need for a </a:t>
            </a:r>
            <a:r>
              <a:rPr lang="en-US" sz="2400" b="1"/>
              <a:t>liver</a:t>
            </a:r>
            <a:r>
              <a:rPr lang="en-US" sz="2400"/>
              <a:t> </a:t>
            </a:r>
            <a:r>
              <a:rPr lang="en-US" sz="2400" b="1"/>
              <a:t>transplant</a:t>
            </a:r>
            <a:r>
              <a:rPr lang="en-US" sz="2400"/>
              <a:t> in this patient?</a:t>
            </a:r>
            <a:endParaRPr/>
          </a:p>
          <a:p>
            <a:pPr marL="514350" lvl="0" indent="-514350" algn="l" rtl="0">
              <a:spcBef>
                <a:spcPts val="480"/>
              </a:spcBef>
              <a:spcAft>
                <a:spcPts val="0"/>
              </a:spcAft>
              <a:buClr>
                <a:schemeClr val="dk1"/>
              </a:buClr>
              <a:buSzPts val="2400"/>
              <a:buFont typeface="Calibri"/>
              <a:buAutoNum type="alphaLcParenR"/>
            </a:pPr>
            <a:r>
              <a:rPr lang="en-US" sz="2400"/>
              <a:t>ALT</a:t>
            </a:r>
            <a:endParaRPr/>
          </a:p>
          <a:p>
            <a:pPr marL="514350" lvl="0" indent="-514350" algn="l" rtl="0">
              <a:spcBef>
                <a:spcPts val="480"/>
              </a:spcBef>
              <a:spcAft>
                <a:spcPts val="0"/>
              </a:spcAft>
              <a:buClr>
                <a:schemeClr val="dk1"/>
              </a:buClr>
              <a:buSzPts val="2400"/>
              <a:buFont typeface="Calibri"/>
              <a:buAutoNum type="alphaLcParenR"/>
            </a:pPr>
            <a:r>
              <a:rPr lang="en-US" sz="2400"/>
              <a:t>Creatinine </a:t>
            </a:r>
            <a:endParaRPr/>
          </a:p>
          <a:p>
            <a:pPr marL="514350" lvl="0" indent="-514350" algn="l" rtl="0">
              <a:spcBef>
                <a:spcPts val="480"/>
              </a:spcBef>
              <a:spcAft>
                <a:spcPts val="0"/>
              </a:spcAft>
              <a:buClr>
                <a:schemeClr val="dk1"/>
              </a:buClr>
              <a:buSzPts val="2400"/>
              <a:buFont typeface="Calibri"/>
              <a:buAutoNum type="alphaLcParenR"/>
            </a:pPr>
            <a:r>
              <a:rPr lang="en-US" sz="2400"/>
              <a:t>Rapid jaundice to encephalopathy time</a:t>
            </a:r>
            <a:endParaRPr/>
          </a:p>
          <a:p>
            <a:pPr marL="514350" lvl="0" indent="-514350" algn="l" rtl="0">
              <a:spcBef>
                <a:spcPts val="480"/>
              </a:spcBef>
              <a:spcAft>
                <a:spcPts val="0"/>
              </a:spcAft>
              <a:buClr>
                <a:schemeClr val="dk1"/>
              </a:buClr>
              <a:buSzPts val="2400"/>
              <a:buFont typeface="Calibri"/>
              <a:buAutoNum type="alphaLcParenR"/>
            </a:pPr>
            <a:r>
              <a:rPr lang="en-US" sz="2400"/>
              <a:t>INR</a:t>
            </a:r>
            <a:endParaRPr/>
          </a:p>
          <a:p>
            <a:pPr marL="514350" lvl="0" indent="-514350" algn="l" rtl="0">
              <a:spcBef>
                <a:spcPts val="480"/>
              </a:spcBef>
              <a:spcAft>
                <a:spcPts val="0"/>
              </a:spcAft>
              <a:buClr>
                <a:schemeClr val="dk1"/>
              </a:buClr>
              <a:buSzPts val="2400"/>
              <a:buFont typeface="Calibri"/>
              <a:buAutoNum type="alphaLcParenR"/>
            </a:pPr>
            <a:r>
              <a:rPr lang="en-US" sz="2400"/>
              <a:t>Albumin</a:t>
            </a:r>
            <a:endParaRPr/>
          </a:p>
          <a:p>
            <a:pPr marL="514350" lvl="0" indent="-361950" algn="l" rtl="0">
              <a:spcBef>
                <a:spcPts val="480"/>
              </a:spcBef>
              <a:spcAft>
                <a:spcPts val="0"/>
              </a:spcAft>
              <a:buClr>
                <a:schemeClr val="dk1"/>
              </a:buClr>
              <a:buSzPts val="2400"/>
              <a:buFont typeface="Calibri"/>
              <a:buNone/>
            </a:pPr>
            <a:endParaRPr sz="2400"/>
          </a:p>
        </p:txBody>
      </p:sp>
      <p:sp>
        <p:nvSpPr>
          <p:cNvPr id="578" name="Google Shape;578;p52"/>
          <p:cNvSpPr/>
          <p:nvPr/>
        </p:nvSpPr>
        <p:spPr>
          <a:xfrm>
            <a:off x="438150" y="4953000"/>
            <a:ext cx="3394075" cy="457200"/>
          </a:xfrm>
          <a:prstGeom prst="roundRect">
            <a:avLst>
              <a:gd name="adj" fmla="val 16667"/>
            </a:avLst>
          </a:prstGeom>
          <a:noFill/>
          <a:ln w="5715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1">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79" name="Google Shape;579;p5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580" name="Google Shape;580;p5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581" name="Google Shape;581;p5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8"/>
                                        </p:tgtEl>
                                        <p:attrNameLst>
                                          <p:attrName>style.visibility</p:attrName>
                                        </p:attrNameLst>
                                      </p:cBhvr>
                                      <p:to>
                                        <p:strVal val="visible"/>
                                      </p:to>
                                    </p:set>
                                    <p:animEffect transition="in" filter="fade">
                                      <p:cBhvr>
                                        <p:cTn id="7" dur="500"/>
                                        <p:tgtEl>
                                          <p:spTgt spid="5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53"/>
          <p:cNvSpPr txBox="1">
            <a:spLocks noGrp="1"/>
          </p:cNvSpPr>
          <p:nvPr>
            <p:ph type="body" idx="1"/>
          </p:nvPr>
        </p:nvSpPr>
        <p:spPr>
          <a:xfrm>
            <a:off x="457200" y="1600200"/>
            <a:ext cx="8229600" cy="475615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2800"/>
              <a:buChar char="•"/>
            </a:pPr>
            <a:r>
              <a:rPr lang="en-US"/>
              <a:t> Benjamin IJ, Griggs RC, Wing EJ, Fitz JG</a:t>
            </a:r>
            <a:r>
              <a:rPr lang="en-US" b="1"/>
              <a:t> </a:t>
            </a:r>
            <a:r>
              <a:rPr lang="en-US"/>
              <a:t>(Eds.) (2016). </a:t>
            </a:r>
            <a:r>
              <a:rPr lang="en-US" i="1"/>
              <a:t>Andreoli and Carpenter’s Cecil Essentials of Medicine (9</a:t>
            </a:r>
            <a:r>
              <a:rPr lang="en-US" i="1" baseline="30000"/>
              <a:t>th</a:t>
            </a:r>
            <a:r>
              <a:rPr lang="en-US" i="1"/>
              <a:t> ed.).</a:t>
            </a:r>
            <a:r>
              <a:rPr lang="en-US"/>
              <a:t> Philadelphia, PA: Elsevier Saunders.</a:t>
            </a:r>
            <a:endParaRPr/>
          </a:p>
          <a:p>
            <a:pPr marL="342900" lvl="0" indent="-342900" algn="l" rtl="0">
              <a:spcBef>
                <a:spcPts val="560"/>
              </a:spcBef>
              <a:spcAft>
                <a:spcPts val="0"/>
              </a:spcAft>
              <a:buClr>
                <a:schemeClr val="dk1"/>
              </a:buClr>
              <a:buSzPts val="2800"/>
              <a:buChar char="•"/>
            </a:pPr>
            <a:r>
              <a:rPr lang="en-US"/>
              <a:t> Binesh-Marvasti T, McQueen S (Eds) (2018). </a:t>
            </a:r>
            <a:r>
              <a:rPr lang="en-US" i="1"/>
              <a:t>Essential Med Notes 2018: Comprehensive Medical Reference and Review for USMLE II and MCCQE</a:t>
            </a:r>
            <a:r>
              <a:rPr lang="en-US"/>
              <a:t> (34</a:t>
            </a:r>
            <a:r>
              <a:rPr lang="en-US" baseline="30000"/>
              <a:t>th</a:t>
            </a:r>
            <a:r>
              <a:rPr lang="en-US"/>
              <a:t> ed.). Toronto, Ontario, Canada: Toronto Notes for Medical Students, Inc. </a:t>
            </a:r>
            <a:endParaRPr/>
          </a:p>
        </p:txBody>
      </p:sp>
      <p:sp>
        <p:nvSpPr>
          <p:cNvPr id="587" name="Google Shape;587;p53"/>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Suggested Text Books</a:t>
            </a:r>
            <a:endParaRPr/>
          </a:p>
        </p:txBody>
      </p:sp>
      <p:sp>
        <p:nvSpPr>
          <p:cNvPr id="588" name="Google Shape;588;p5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589" name="Google Shape;589;p5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53</a:t>
            </a:fld>
            <a:endParaRPr/>
          </a:p>
        </p:txBody>
      </p:sp>
      <p:sp>
        <p:nvSpPr>
          <p:cNvPr id="590" name="Google Shape;590;p5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6/11/2020</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54"/>
          <p:cNvSpPr txBox="1">
            <a:spLocks noGrp="1"/>
          </p:cNvSpPr>
          <p:nvPr>
            <p:ph type="title"/>
          </p:nvPr>
        </p:nvSpPr>
        <p:spPr>
          <a:xfrm>
            <a:off x="1524000" y="2631162"/>
            <a:ext cx="6096000" cy="1107996"/>
          </a:xfrm>
          <a:prstGeom prst="rect">
            <a:avLst/>
          </a:prstGeom>
          <a:gradFill>
            <a:gsLst>
              <a:gs pos="0">
                <a:srgbClr val="FFFFFF"/>
              </a:gs>
              <a:gs pos="100000">
                <a:srgbClr val="FFFFFF"/>
              </a:gs>
            </a:gsLst>
            <a:lin ang="5400000" scaled="0"/>
          </a:gradFill>
          <a:ln w="114300" cap="flat" cmpd="thickThin">
            <a:solidFill>
              <a:srgbClr val="D4A940"/>
            </a:solidFill>
            <a:prstDash val="solid"/>
            <a:round/>
            <a:headEnd type="none" w="sm" len="sm"/>
            <a:tailEnd type="none" w="sm" len="sm"/>
          </a:ln>
        </p:spPr>
        <p:txBody>
          <a:bodyPr spcFirstLastPara="1" wrap="square" lIns="91425" tIns="45700" rIns="91425" bIns="45700" anchor="ctr" anchorCtr="0">
            <a:spAutoFit/>
          </a:bodyPr>
          <a:lstStyle/>
          <a:p>
            <a:pPr marL="88900" lvl="0" indent="0" algn="ctr" rtl="0">
              <a:spcBef>
                <a:spcPts val="0"/>
              </a:spcBef>
              <a:spcAft>
                <a:spcPts val="0"/>
              </a:spcAft>
              <a:buClr>
                <a:srgbClr val="FF0000"/>
              </a:buClr>
              <a:buSzPts val="6600"/>
              <a:buFont typeface="Calibri"/>
              <a:buNone/>
            </a:pPr>
            <a:r>
              <a:rPr lang="en-US" sz="6600">
                <a:solidFill>
                  <a:srgbClr val="FF0000"/>
                </a:solidFill>
              </a:rPr>
              <a:t>Thank You</a:t>
            </a:r>
            <a:endParaRPr/>
          </a:p>
        </p:txBody>
      </p:sp>
      <p:sp>
        <p:nvSpPr>
          <p:cNvPr id="596" name="Google Shape;596;p5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597" name="Google Shape;597;p5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598" name="Google Shape;598;p5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54</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6"/>
          <p:cNvSpPr txBox="1">
            <a:spLocks noGrp="1"/>
          </p:cNvSpPr>
          <p:nvPr>
            <p:ph type="body" idx="1"/>
          </p:nvPr>
        </p:nvSpPr>
        <p:spPr>
          <a:xfrm>
            <a:off x="457200" y="1340768"/>
            <a:ext cx="8229600" cy="5256584"/>
          </a:xfrm>
          <a:prstGeom prst="rect">
            <a:avLst/>
          </a:prstGeom>
          <a:noFill/>
          <a:ln>
            <a:noFill/>
          </a:ln>
        </p:spPr>
        <p:txBody>
          <a:bodyPr spcFirstLastPara="1" wrap="square" lIns="91425" tIns="45700" rIns="91425" bIns="45700" anchor="t" anchorCtr="0">
            <a:normAutofit fontScale="70000" lnSpcReduction="20000"/>
          </a:bodyPr>
          <a:lstStyle/>
          <a:p>
            <a:pPr marL="465138" lvl="0" indent="-465138" algn="l" rtl="0">
              <a:lnSpc>
                <a:spcPct val="90000"/>
              </a:lnSpc>
              <a:spcBef>
                <a:spcPts val="0"/>
              </a:spcBef>
              <a:spcAft>
                <a:spcPts val="0"/>
              </a:spcAft>
              <a:buClr>
                <a:srgbClr val="2D5902"/>
              </a:buClr>
              <a:buSzPct val="100000"/>
              <a:buFont typeface="Noto Sans Symbols"/>
              <a:buChar char="🙢"/>
            </a:pPr>
            <a:r>
              <a:rPr lang="en-US" sz="3000" b="1" dirty="0">
                <a:solidFill>
                  <a:srgbClr val="002060"/>
                </a:solidFill>
                <a:latin typeface="Arial"/>
                <a:ea typeface="Arial"/>
                <a:cs typeface="Arial"/>
                <a:sym typeface="Arial"/>
              </a:rPr>
              <a:t>Infection</a:t>
            </a:r>
            <a:endParaRPr dirty="0"/>
          </a:p>
          <a:p>
            <a:pPr marL="965200" lvl="1" indent="-385763" algn="l" rtl="0">
              <a:lnSpc>
                <a:spcPct val="90000"/>
              </a:lnSpc>
              <a:spcBef>
                <a:spcPts val="1000"/>
              </a:spcBef>
              <a:spcAft>
                <a:spcPts val="0"/>
              </a:spcAft>
              <a:buClr>
                <a:srgbClr val="2D5902"/>
              </a:buClr>
              <a:buSzPct val="100000"/>
              <a:buFont typeface="Noto Sans Symbols"/>
              <a:buChar char="🙢"/>
            </a:pPr>
            <a:r>
              <a:rPr lang="en-US" sz="3000" dirty="0">
                <a:solidFill>
                  <a:srgbClr val="000000"/>
                </a:solidFill>
                <a:latin typeface="Arial"/>
                <a:ea typeface="Arial"/>
                <a:cs typeface="Arial"/>
                <a:sym typeface="Arial"/>
              </a:rPr>
              <a:t>Viral</a:t>
            </a:r>
            <a:endParaRPr dirty="0"/>
          </a:p>
          <a:p>
            <a:pPr marL="1484313" lvl="2" indent="-331788" algn="l" rtl="0">
              <a:lnSpc>
                <a:spcPct val="90000"/>
              </a:lnSpc>
              <a:spcBef>
                <a:spcPts val="1000"/>
              </a:spcBef>
              <a:spcAft>
                <a:spcPts val="0"/>
              </a:spcAft>
              <a:buClr>
                <a:srgbClr val="2D5902"/>
              </a:buClr>
              <a:buSzPct val="100000"/>
              <a:buFont typeface="Noto Sans Symbols"/>
              <a:buChar char="🙢"/>
            </a:pPr>
            <a:r>
              <a:rPr lang="en-US" sz="3000" b="1" i="1" dirty="0" err="1">
                <a:solidFill>
                  <a:srgbClr val="E36C09"/>
                </a:solidFill>
                <a:latin typeface="Arial"/>
                <a:ea typeface="Arial"/>
                <a:cs typeface="Arial"/>
                <a:sym typeface="Arial"/>
              </a:rPr>
              <a:t>Hepatotropic</a:t>
            </a:r>
            <a:r>
              <a:rPr lang="en-US" sz="3000" b="1" i="1" dirty="0">
                <a:solidFill>
                  <a:srgbClr val="E36C09"/>
                </a:solidFill>
                <a:latin typeface="Arial"/>
                <a:ea typeface="Arial"/>
                <a:cs typeface="Arial"/>
                <a:sym typeface="Arial"/>
              </a:rPr>
              <a:t> viruses</a:t>
            </a:r>
            <a:endParaRPr dirty="0"/>
          </a:p>
          <a:p>
            <a:pPr marL="1152525" lvl="2" indent="0" algn="l" rtl="0">
              <a:lnSpc>
                <a:spcPct val="90000"/>
              </a:lnSpc>
              <a:spcBef>
                <a:spcPts val="1000"/>
              </a:spcBef>
              <a:spcAft>
                <a:spcPts val="0"/>
              </a:spcAft>
              <a:buClr>
                <a:srgbClr val="2D5902"/>
              </a:buClr>
              <a:buSzPct val="100000"/>
              <a:buNone/>
            </a:pPr>
            <a:r>
              <a:rPr lang="en-US" sz="3000" dirty="0">
                <a:latin typeface="Arial"/>
                <a:ea typeface="Arial"/>
                <a:cs typeface="Arial"/>
                <a:sym typeface="Arial"/>
              </a:rPr>
              <a:t>       - Hepatitis A,B,C,D,E </a:t>
            </a:r>
            <a:endParaRPr dirty="0"/>
          </a:p>
          <a:p>
            <a:pPr marL="1484313" lvl="2" indent="-331788" algn="l" rtl="0">
              <a:lnSpc>
                <a:spcPct val="90000"/>
              </a:lnSpc>
              <a:spcBef>
                <a:spcPts val="1000"/>
              </a:spcBef>
              <a:spcAft>
                <a:spcPts val="0"/>
              </a:spcAft>
              <a:buClr>
                <a:srgbClr val="2D5902"/>
              </a:buClr>
              <a:buSzPct val="100000"/>
              <a:buFont typeface="Noto Sans Symbols"/>
              <a:buChar char="🙢"/>
            </a:pPr>
            <a:r>
              <a:rPr lang="en-US" sz="3000" b="1" i="1" dirty="0">
                <a:solidFill>
                  <a:srgbClr val="E36C09"/>
                </a:solidFill>
                <a:latin typeface="Arial"/>
                <a:ea typeface="Arial"/>
                <a:cs typeface="Arial"/>
                <a:sym typeface="Arial"/>
              </a:rPr>
              <a:t>Non </a:t>
            </a:r>
            <a:r>
              <a:rPr lang="en-US" sz="3000" b="1" i="1" dirty="0" err="1">
                <a:solidFill>
                  <a:srgbClr val="E36C09"/>
                </a:solidFill>
                <a:latin typeface="Arial"/>
                <a:ea typeface="Arial"/>
                <a:cs typeface="Arial"/>
                <a:sym typeface="Arial"/>
              </a:rPr>
              <a:t>Hepatotropic</a:t>
            </a:r>
            <a:r>
              <a:rPr lang="en-US" sz="3000" b="1" i="1" dirty="0">
                <a:solidFill>
                  <a:srgbClr val="E36C09"/>
                </a:solidFill>
                <a:latin typeface="Arial"/>
                <a:ea typeface="Arial"/>
                <a:cs typeface="Arial"/>
                <a:sym typeface="Arial"/>
              </a:rPr>
              <a:t> viruses</a:t>
            </a:r>
            <a:endParaRPr dirty="0"/>
          </a:p>
          <a:p>
            <a:pPr marL="1152525" lvl="2" indent="0" algn="l" rtl="0">
              <a:lnSpc>
                <a:spcPct val="90000"/>
              </a:lnSpc>
              <a:spcBef>
                <a:spcPts val="1000"/>
              </a:spcBef>
              <a:spcAft>
                <a:spcPts val="0"/>
              </a:spcAft>
              <a:buClr>
                <a:srgbClr val="2D5902"/>
              </a:buClr>
              <a:buSzPct val="100000"/>
              <a:buNone/>
            </a:pPr>
            <a:r>
              <a:rPr lang="en-US" sz="3000" dirty="0">
                <a:solidFill>
                  <a:srgbClr val="000000"/>
                </a:solidFill>
                <a:latin typeface="Arial"/>
                <a:ea typeface="Arial"/>
                <a:cs typeface="Arial"/>
                <a:sym typeface="Arial"/>
              </a:rPr>
              <a:t>       - </a:t>
            </a:r>
            <a:r>
              <a:rPr lang="en-US" sz="3000" dirty="0" err="1">
                <a:solidFill>
                  <a:srgbClr val="000000"/>
                </a:solidFill>
                <a:latin typeface="Arial"/>
                <a:ea typeface="Arial"/>
                <a:cs typeface="Arial"/>
                <a:sym typeface="Arial"/>
              </a:rPr>
              <a:t>Estein</a:t>
            </a:r>
            <a:r>
              <a:rPr lang="en-US" sz="3000" dirty="0">
                <a:solidFill>
                  <a:srgbClr val="000000"/>
                </a:solidFill>
                <a:latin typeface="Arial"/>
                <a:ea typeface="Arial"/>
                <a:cs typeface="Arial"/>
                <a:sym typeface="Arial"/>
              </a:rPr>
              <a:t> Barr virus, </a:t>
            </a:r>
            <a:endParaRPr dirty="0"/>
          </a:p>
          <a:p>
            <a:pPr marL="1152525" lvl="2" indent="0" algn="l" rtl="0">
              <a:lnSpc>
                <a:spcPct val="90000"/>
              </a:lnSpc>
              <a:spcBef>
                <a:spcPts val="1000"/>
              </a:spcBef>
              <a:spcAft>
                <a:spcPts val="0"/>
              </a:spcAft>
              <a:buClr>
                <a:srgbClr val="2D5902"/>
              </a:buClr>
              <a:buSzPct val="100000"/>
              <a:buNone/>
            </a:pPr>
            <a:r>
              <a:rPr lang="en-US" sz="3000" dirty="0">
                <a:solidFill>
                  <a:srgbClr val="000000"/>
                </a:solidFill>
                <a:latin typeface="Arial"/>
                <a:ea typeface="Arial"/>
                <a:cs typeface="Arial"/>
                <a:sym typeface="Arial"/>
              </a:rPr>
              <a:t>       - </a:t>
            </a:r>
            <a:r>
              <a:rPr lang="en-US" sz="3000" dirty="0" err="1">
                <a:solidFill>
                  <a:srgbClr val="000000"/>
                </a:solidFill>
                <a:latin typeface="Arial"/>
                <a:ea typeface="Arial"/>
                <a:cs typeface="Arial"/>
                <a:sym typeface="Arial"/>
              </a:rPr>
              <a:t>Cytomegalo</a:t>
            </a:r>
            <a:r>
              <a:rPr lang="en-US" sz="3000" dirty="0">
                <a:solidFill>
                  <a:srgbClr val="000000"/>
                </a:solidFill>
                <a:latin typeface="Arial"/>
                <a:ea typeface="Arial"/>
                <a:cs typeface="Arial"/>
                <a:sym typeface="Arial"/>
              </a:rPr>
              <a:t> virus,</a:t>
            </a:r>
            <a:endParaRPr dirty="0"/>
          </a:p>
          <a:p>
            <a:pPr marL="1152525" lvl="2" indent="0" algn="l" rtl="0">
              <a:lnSpc>
                <a:spcPct val="90000"/>
              </a:lnSpc>
              <a:spcBef>
                <a:spcPts val="1000"/>
              </a:spcBef>
              <a:spcAft>
                <a:spcPts val="0"/>
              </a:spcAft>
              <a:buClr>
                <a:srgbClr val="2D5902"/>
              </a:buClr>
              <a:buSzPct val="100000"/>
              <a:buNone/>
            </a:pPr>
            <a:r>
              <a:rPr lang="en-US" sz="3000" dirty="0">
                <a:solidFill>
                  <a:srgbClr val="000000"/>
                </a:solidFill>
                <a:latin typeface="Arial"/>
                <a:ea typeface="Arial"/>
                <a:cs typeface="Arial"/>
                <a:sym typeface="Arial"/>
              </a:rPr>
              <a:t>       - Adenovirus</a:t>
            </a:r>
            <a:endParaRPr dirty="0"/>
          </a:p>
          <a:p>
            <a:pPr marL="1152525" lvl="2" indent="0" algn="l" rtl="0">
              <a:lnSpc>
                <a:spcPct val="90000"/>
              </a:lnSpc>
              <a:spcBef>
                <a:spcPts val="1000"/>
              </a:spcBef>
              <a:spcAft>
                <a:spcPts val="0"/>
              </a:spcAft>
              <a:buClr>
                <a:srgbClr val="2D5902"/>
              </a:buClr>
              <a:buSzPct val="100000"/>
              <a:buNone/>
            </a:pPr>
            <a:r>
              <a:rPr lang="en-US" sz="3000" dirty="0">
                <a:solidFill>
                  <a:srgbClr val="000000"/>
                </a:solidFill>
                <a:latin typeface="Arial"/>
                <a:ea typeface="Arial"/>
                <a:cs typeface="Arial"/>
                <a:sym typeface="Arial"/>
              </a:rPr>
              <a:t>       - Herpes Simplex virus</a:t>
            </a:r>
            <a:endParaRPr dirty="0"/>
          </a:p>
          <a:p>
            <a:pPr marL="465138" lvl="0" indent="-465138" algn="l" rtl="0">
              <a:lnSpc>
                <a:spcPct val="90000"/>
              </a:lnSpc>
              <a:spcBef>
                <a:spcPts val="1000"/>
              </a:spcBef>
              <a:spcAft>
                <a:spcPts val="0"/>
              </a:spcAft>
              <a:buClr>
                <a:srgbClr val="2D5902"/>
              </a:buClr>
              <a:buSzPct val="100000"/>
              <a:buFont typeface="Noto Sans Symbols"/>
              <a:buChar char="🙢"/>
            </a:pPr>
            <a:r>
              <a:rPr lang="en-US" sz="3000" b="1" dirty="0">
                <a:solidFill>
                  <a:srgbClr val="002060"/>
                </a:solidFill>
                <a:latin typeface="Arial"/>
                <a:ea typeface="Arial"/>
                <a:cs typeface="Arial"/>
                <a:sym typeface="Arial"/>
              </a:rPr>
              <a:t>Toxins</a:t>
            </a:r>
            <a:endParaRPr dirty="0"/>
          </a:p>
          <a:p>
            <a:pPr marL="965200" lvl="1" indent="-385763" algn="l" rtl="0">
              <a:lnSpc>
                <a:spcPct val="90000"/>
              </a:lnSpc>
              <a:spcBef>
                <a:spcPts val="1000"/>
              </a:spcBef>
              <a:spcAft>
                <a:spcPts val="0"/>
              </a:spcAft>
              <a:buClr>
                <a:srgbClr val="2D5902"/>
              </a:buClr>
              <a:buSzPct val="100000"/>
              <a:buFont typeface="Noto Sans Symbols"/>
              <a:buChar char="🙢"/>
            </a:pPr>
            <a:r>
              <a:rPr lang="en-US" sz="3000" dirty="0">
                <a:solidFill>
                  <a:srgbClr val="000000"/>
                </a:solidFill>
                <a:latin typeface="Arial"/>
                <a:ea typeface="Arial"/>
                <a:cs typeface="Arial"/>
                <a:sym typeface="Arial"/>
              </a:rPr>
              <a:t>Alcohol</a:t>
            </a:r>
            <a:endParaRPr dirty="0"/>
          </a:p>
          <a:p>
            <a:pPr marL="965200" lvl="1" indent="-385763" algn="l" rtl="0">
              <a:lnSpc>
                <a:spcPct val="90000"/>
              </a:lnSpc>
              <a:spcBef>
                <a:spcPts val="1000"/>
              </a:spcBef>
              <a:spcAft>
                <a:spcPts val="0"/>
              </a:spcAft>
              <a:buClr>
                <a:srgbClr val="2D5902"/>
              </a:buClr>
              <a:buSzPct val="100000"/>
              <a:buFont typeface="Noto Sans Symbols"/>
              <a:buChar char="🙢"/>
            </a:pPr>
            <a:r>
              <a:rPr lang="en-US" sz="3000" dirty="0">
                <a:solidFill>
                  <a:srgbClr val="000000"/>
                </a:solidFill>
                <a:latin typeface="Arial"/>
                <a:ea typeface="Arial"/>
                <a:cs typeface="Arial"/>
                <a:sym typeface="Arial"/>
              </a:rPr>
              <a:t>Drugs (</a:t>
            </a:r>
            <a:r>
              <a:rPr lang="en-US" sz="3000" dirty="0" err="1">
                <a:solidFill>
                  <a:srgbClr val="000000"/>
                </a:solidFill>
                <a:latin typeface="Arial"/>
                <a:ea typeface="Arial"/>
                <a:cs typeface="Arial"/>
                <a:sym typeface="Arial"/>
              </a:rPr>
              <a:t>Isoniazid,Halothane</a:t>
            </a:r>
            <a:r>
              <a:rPr lang="en-US" sz="3000" dirty="0">
                <a:solidFill>
                  <a:srgbClr val="000000"/>
                </a:solidFill>
                <a:latin typeface="Arial"/>
                <a:ea typeface="Arial"/>
                <a:cs typeface="Arial"/>
                <a:sym typeface="Arial"/>
              </a:rPr>
              <a:t>)</a:t>
            </a:r>
            <a:endParaRPr dirty="0"/>
          </a:p>
          <a:p>
            <a:pPr marL="465138" lvl="0" indent="-465138" algn="l" rtl="0">
              <a:lnSpc>
                <a:spcPct val="90000"/>
              </a:lnSpc>
              <a:spcBef>
                <a:spcPts val="1000"/>
              </a:spcBef>
              <a:spcAft>
                <a:spcPts val="0"/>
              </a:spcAft>
              <a:buClr>
                <a:srgbClr val="2D5902"/>
              </a:buClr>
              <a:buSzPct val="100000"/>
              <a:buFont typeface="Noto Sans Symbols"/>
              <a:buChar char="🙢"/>
            </a:pPr>
            <a:r>
              <a:rPr lang="en-US" sz="3000" b="1" dirty="0">
                <a:solidFill>
                  <a:srgbClr val="002060"/>
                </a:solidFill>
                <a:latin typeface="Arial"/>
                <a:ea typeface="Arial"/>
                <a:cs typeface="Arial"/>
                <a:sym typeface="Arial"/>
              </a:rPr>
              <a:t>Other causes</a:t>
            </a:r>
            <a:r>
              <a:rPr lang="en-US" sz="3000" dirty="0">
                <a:solidFill>
                  <a:srgbClr val="002060"/>
                </a:solidFill>
                <a:latin typeface="Arial"/>
                <a:ea typeface="Arial"/>
                <a:cs typeface="Arial"/>
                <a:sym typeface="Arial"/>
              </a:rPr>
              <a:t>:-</a:t>
            </a:r>
            <a:endParaRPr dirty="0"/>
          </a:p>
          <a:p>
            <a:pPr marL="0" lvl="0" indent="0" algn="l" rtl="0">
              <a:lnSpc>
                <a:spcPct val="90000"/>
              </a:lnSpc>
              <a:spcBef>
                <a:spcPts val="1000"/>
              </a:spcBef>
              <a:spcAft>
                <a:spcPts val="0"/>
              </a:spcAft>
              <a:buClr>
                <a:srgbClr val="2D5902"/>
              </a:buClr>
              <a:buSzPct val="100000"/>
              <a:buNone/>
            </a:pPr>
            <a:r>
              <a:rPr lang="en-US" sz="3000" dirty="0">
                <a:solidFill>
                  <a:srgbClr val="000000"/>
                </a:solidFill>
                <a:latin typeface="Arial"/>
                <a:ea typeface="Arial"/>
                <a:cs typeface="Arial"/>
                <a:sym typeface="Arial"/>
              </a:rPr>
              <a:t>             Wilson’s disease, Autoimmune disease, Ischemic hepatitis</a:t>
            </a:r>
            <a:endParaRPr dirty="0"/>
          </a:p>
        </p:txBody>
      </p:sp>
      <p:sp>
        <p:nvSpPr>
          <p:cNvPr id="139" name="Google Shape;139;p6"/>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dirty="0">
                <a:solidFill>
                  <a:srgbClr val="FF0000"/>
                </a:solidFill>
              </a:rPr>
              <a:t>Causes for Acute Hepatitis</a:t>
            </a:r>
            <a:endParaRPr dirty="0">
              <a:solidFill>
                <a:srgbClr val="FF0000"/>
              </a:solidFill>
            </a:endParaRPr>
          </a:p>
        </p:txBody>
      </p:sp>
      <p:sp>
        <p:nvSpPr>
          <p:cNvPr id="140" name="Google Shape;140;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141" name="Google Shape;141;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142" name="Google Shape;142;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7"/>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Clr>
                <a:schemeClr val="dk1"/>
              </a:buClr>
              <a:buSzPts val="2800"/>
              <a:buChar char="•"/>
            </a:pPr>
            <a:r>
              <a:rPr lang="en-US" dirty="0"/>
              <a:t>The </a:t>
            </a:r>
            <a:r>
              <a:rPr lang="en-US" dirty="0">
                <a:solidFill>
                  <a:srgbClr val="0070C0"/>
                </a:solidFill>
              </a:rPr>
              <a:t>hepatocellular damage </a:t>
            </a:r>
            <a:r>
              <a:rPr lang="en-US" dirty="0"/>
              <a:t>caused in acute viral hepatitis is </a:t>
            </a:r>
            <a:r>
              <a:rPr lang="en-US" b="1" dirty="0"/>
              <a:t>not due to direct viral injury but rather </a:t>
            </a:r>
            <a:r>
              <a:rPr lang="en-US" b="1" dirty="0">
                <a:solidFill>
                  <a:srgbClr val="FF0000"/>
                </a:solidFill>
              </a:rPr>
              <a:t>due to the immune response</a:t>
            </a:r>
            <a:r>
              <a:rPr lang="en-US" dirty="0"/>
              <a:t>.</a:t>
            </a:r>
            <a:endParaRPr dirty="0"/>
          </a:p>
          <a:p>
            <a:pPr marL="342900" lvl="0" indent="-342900" algn="l" rtl="0">
              <a:spcBef>
                <a:spcPts val="560"/>
              </a:spcBef>
              <a:spcAft>
                <a:spcPts val="0"/>
              </a:spcAft>
              <a:buClr>
                <a:schemeClr val="dk1"/>
              </a:buClr>
              <a:buSzPts val="2800"/>
              <a:buChar char="•"/>
            </a:pPr>
            <a:r>
              <a:rPr lang="en-US" dirty="0"/>
              <a:t>Activated </a:t>
            </a:r>
            <a:r>
              <a:rPr lang="en-US" dirty="0">
                <a:solidFill>
                  <a:srgbClr val="0070C0"/>
                </a:solidFill>
              </a:rPr>
              <a:t>immune cells </a:t>
            </a:r>
            <a:r>
              <a:rPr lang="en-US" dirty="0"/>
              <a:t>of patients with viral hepatitis destroy hepatocytes.</a:t>
            </a:r>
            <a:endParaRPr dirty="0"/>
          </a:p>
          <a:p>
            <a:pPr marL="342900" lvl="0" indent="-342900" algn="l" rtl="0">
              <a:spcBef>
                <a:spcPts val="560"/>
              </a:spcBef>
              <a:spcAft>
                <a:spcPts val="0"/>
              </a:spcAft>
              <a:buClr>
                <a:schemeClr val="dk1"/>
              </a:buClr>
              <a:buSzPts val="2800"/>
              <a:buChar char="•"/>
            </a:pPr>
            <a:r>
              <a:rPr lang="en-US" dirty="0"/>
              <a:t>Consequently, patients with weak immune systems such as children and immunocompromised patients may not develop any symptomatology.</a:t>
            </a:r>
            <a:endParaRPr dirty="0"/>
          </a:p>
          <a:p>
            <a:pPr marL="342900" lvl="0" indent="-342900" algn="l" rtl="0">
              <a:spcBef>
                <a:spcPts val="560"/>
              </a:spcBef>
              <a:spcAft>
                <a:spcPts val="0"/>
              </a:spcAft>
              <a:buClr>
                <a:schemeClr val="dk1"/>
              </a:buClr>
              <a:buSzPts val="2800"/>
              <a:buChar char="•"/>
            </a:pPr>
            <a:r>
              <a:rPr lang="en-US" dirty="0"/>
              <a:t>In these groups infection may only be detectable by laboratory markers.</a:t>
            </a:r>
            <a:endParaRPr dirty="0"/>
          </a:p>
          <a:p>
            <a:pPr marL="342900" lvl="0" indent="-165100" algn="l" rtl="0">
              <a:spcBef>
                <a:spcPts val="560"/>
              </a:spcBef>
              <a:spcAft>
                <a:spcPts val="0"/>
              </a:spcAft>
              <a:buClr>
                <a:schemeClr val="dk1"/>
              </a:buClr>
              <a:buSzPts val="2800"/>
              <a:buNone/>
            </a:pPr>
            <a:endParaRPr dirty="0"/>
          </a:p>
        </p:txBody>
      </p:sp>
      <p:sp>
        <p:nvSpPr>
          <p:cNvPr id="148" name="Google Shape;148;p7"/>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Pathophysiology</a:t>
            </a:r>
            <a:endParaRPr>
              <a:solidFill>
                <a:srgbClr val="FF0000"/>
              </a:solidFill>
            </a:endParaRPr>
          </a:p>
        </p:txBody>
      </p:sp>
      <p:sp>
        <p:nvSpPr>
          <p:cNvPr id="149" name="Google Shape;149;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150" name="Google Shape;150;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151" name="Google Shape;151;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8"/>
          <p:cNvSpPr txBox="1">
            <a:spLocks noGrp="1"/>
          </p:cNvSpPr>
          <p:nvPr>
            <p:ph type="body" idx="1"/>
          </p:nvPr>
        </p:nvSpPr>
        <p:spPr>
          <a:xfrm>
            <a:off x="457200" y="1700808"/>
            <a:ext cx="8229600" cy="4752528"/>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2D5902"/>
              </a:buClr>
              <a:buSzPts val="3200"/>
              <a:buNone/>
            </a:pPr>
            <a:r>
              <a:rPr lang="en-US" sz="3200" b="1" dirty="0"/>
              <a:t>The classic presentation involves four phases:</a:t>
            </a:r>
            <a:endParaRPr dirty="0"/>
          </a:p>
          <a:p>
            <a:pPr marL="0" lvl="0" indent="0" algn="l" rtl="0">
              <a:spcBef>
                <a:spcPts val="700"/>
              </a:spcBef>
              <a:spcAft>
                <a:spcPts val="0"/>
              </a:spcAft>
              <a:buClr>
                <a:srgbClr val="2D5902"/>
              </a:buClr>
              <a:buSzPts val="2400"/>
              <a:buNone/>
            </a:pPr>
            <a:endParaRPr sz="2400" b="1" dirty="0"/>
          </a:p>
          <a:p>
            <a:pPr marL="0" lvl="0" indent="0" algn="l" rtl="0">
              <a:spcBef>
                <a:spcPts val="700"/>
              </a:spcBef>
              <a:spcAft>
                <a:spcPts val="0"/>
              </a:spcAft>
              <a:buClr>
                <a:srgbClr val="2D5902"/>
              </a:buClr>
              <a:buSzPts val="2700"/>
              <a:buNone/>
            </a:pPr>
            <a:r>
              <a:rPr lang="en-US" sz="2700" b="1" dirty="0"/>
              <a:t>- Phase 1: Incubation period (viral replication phase)</a:t>
            </a:r>
            <a:endParaRPr sz="2700" b="1" dirty="0"/>
          </a:p>
          <a:p>
            <a:pPr marL="0" lvl="0" indent="0" algn="l" rtl="0">
              <a:spcBef>
                <a:spcPts val="700"/>
              </a:spcBef>
              <a:spcAft>
                <a:spcPts val="0"/>
              </a:spcAft>
              <a:buClr>
                <a:srgbClr val="2D5902"/>
              </a:buClr>
              <a:buSzPts val="2700"/>
              <a:buNone/>
            </a:pPr>
            <a:r>
              <a:rPr lang="en-US" sz="2700" b="1" dirty="0"/>
              <a:t>- Phase 2: Prodromal (pre-icteric) phase</a:t>
            </a:r>
            <a:endParaRPr dirty="0"/>
          </a:p>
          <a:p>
            <a:pPr marL="0" lvl="0" indent="0" algn="l" rtl="0">
              <a:spcBef>
                <a:spcPts val="700"/>
              </a:spcBef>
              <a:spcAft>
                <a:spcPts val="0"/>
              </a:spcAft>
              <a:buClr>
                <a:srgbClr val="2D5902"/>
              </a:buClr>
              <a:buSzPts val="2700"/>
              <a:buNone/>
            </a:pPr>
            <a:r>
              <a:rPr lang="en-US" sz="2700" b="1" dirty="0"/>
              <a:t>- Phase 3: Icteric phase</a:t>
            </a:r>
            <a:endParaRPr dirty="0"/>
          </a:p>
          <a:p>
            <a:pPr marL="0" lvl="0" indent="0" algn="l" rtl="0">
              <a:spcBef>
                <a:spcPts val="700"/>
              </a:spcBef>
              <a:spcAft>
                <a:spcPts val="0"/>
              </a:spcAft>
              <a:buClr>
                <a:srgbClr val="2D5902"/>
              </a:buClr>
              <a:buSzPts val="2700"/>
              <a:buNone/>
            </a:pPr>
            <a:r>
              <a:rPr lang="en-US" sz="2700" b="1" dirty="0"/>
              <a:t>- Phase 4: Convalescent phase</a:t>
            </a:r>
            <a:endParaRPr sz="2700" b="1" dirty="0"/>
          </a:p>
          <a:p>
            <a:pPr marL="0" lvl="0" indent="0" algn="l" rtl="0">
              <a:spcBef>
                <a:spcPts val="560"/>
              </a:spcBef>
              <a:spcAft>
                <a:spcPts val="0"/>
              </a:spcAft>
              <a:buClr>
                <a:schemeClr val="dk1"/>
              </a:buClr>
              <a:buSzPts val="2800"/>
              <a:buNone/>
            </a:pPr>
            <a:endParaRPr dirty="0"/>
          </a:p>
        </p:txBody>
      </p:sp>
      <p:sp>
        <p:nvSpPr>
          <p:cNvPr id="157" name="Google Shape;157;p8"/>
          <p:cNvSpPr txBox="1">
            <a:spLocks noGrp="1"/>
          </p:cNvSpPr>
          <p:nvPr>
            <p:ph type="title"/>
          </p:nvPr>
        </p:nvSpPr>
        <p:spPr>
          <a:xfrm>
            <a:off x="405729" y="602707"/>
            <a:ext cx="7467600" cy="54852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600"/>
              <a:buFont typeface="Calibri"/>
              <a:buNone/>
            </a:pPr>
            <a:r>
              <a:rPr lang="en-US">
                <a:solidFill>
                  <a:srgbClr val="FF0000"/>
                </a:solidFill>
              </a:rPr>
              <a:t>Clinical Stages</a:t>
            </a:r>
            <a:endParaRPr/>
          </a:p>
        </p:txBody>
      </p:sp>
      <p:sp>
        <p:nvSpPr>
          <p:cNvPr id="158" name="Google Shape;158;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159" name="Google Shape;159;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160" name="Google Shape;160;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9"/>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lnSpcReduction="10000"/>
          </a:bodyPr>
          <a:lstStyle/>
          <a:p>
            <a:pPr marL="182880" lvl="0" indent="-53339" algn="l" rtl="0">
              <a:spcBef>
                <a:spcPts val="0"/>
              </a:spcBef>
              <a:spcAft>
                <a:spcPts val="0"/>
              </a:spcAft>
              <a:buClr>
                <a:srgbClr val="93A299"/>
              </a:buClr>
              <a:buSzPts val="2040"/>
              <a:buNone/>
            </a:pPr>
            <a:endParaRPr sz="2400" dirty="0">
              <a:solidFill>
                <a:srgbClr val="292934"/>
              </a:solidFill>
              <a:latin typeface="Arial"/>
              <a:ea typeface="Arial"/>
              <a:cs typeface="Arial"/>
              <a:sym typeface="Arial"/>
            </a:endParaRPr>
          </a:p>
          <a:p>
            <a:pPr marL="342900" lvl="0" indent="-342900" algn="l" rtl="0">
              <a:spcBef>
                <a:spcPts val="560"/>
              </a:spcBef>
              <a:spcAft>
                <a:spcPts val="0"/>
              </a:spcAft>
              <a:buClr>
                <a:srgbClr val="93A299"/>
              </a:buClr>
              <a:buSzPts val="2380"/>
              <a:buChar char="•"/>
            </a:pPr>
            <a:r>
              <a:rPr lang="en-US" dirty="0">
                <a:solidFill>
                  <a:srgbClr val="292934"/>
                </a:solidFill>
                <a:latin typeface="Arial"/>
                <a:ea typeface="Arial"/>
                <a:cs typeface="Arial"/>
                <a:sym typeface="Arial"/>
              </a:rPr>
              <a:t>All the Hepatitis Viruses possess an incubation period, which is the time between exposure to virus and onset of disease. The incubation periods vary for each virus but generally last between </a:t>
            </a:r>
            <a:r>
              <a:rPr lang="en-US" b="1" dirty="0">
                <a:solidFill>
                  <a:srgbClr val="292934"/>
                </a:solidFill>
                <a:latin typeface="Arial"/>
                <a:ea typeface="Arial"/>
                <a:cs typeface="Arial"/>
                <a:sym typeface="Arial"/>
              </a:rPr>
              <a:t>one to two months.</a:t>
            </a:r>
            <a:endParaRPr b="1" dirty="0"/>
          </a:p>
          <a:p>
            <a:pPr marL="342900" lvl="0" indent="-191770" algn="l" rtl="0">
              <a:spcBef>
                <a:spcPts val="560"/>
              </a:spcBef>
              <a:spcAft>
                <a:spcPts val="0"/>
              </a:spcAft>
              <a:buClr>
                <a:srgbClr val="93A299"/>
              </a:buClr>
              <a:buSzPts val="2380"/>
              <a:buNone/>
            </a:pPr>
            <a:endParaRPr dirty="0">
              <a:solidFill>
                <a:srgbClr val="292934"/>
              </a:solidFill>
              <a:latin typeface="Arial"/>
              <a:ea typeface="Arial"/>
              <a:cs typeface="Arial"/>
              <a:sym typeface="Arial"/>
            </a:endParaRPr>
          </a:p>
          <a:p>
            <a:pPr marL="342900" lvl="0" indent="-342900" algn="l" rtl="0">
              <a:spcBef>
                <a:spcPts val="560"/>
              </a:spcBef>
              <a:spcAft>
                <a:spcPts val="0"/>
              </a:spcAft>
              <a:buClr>
                <a:srgbClr val="93A299"/>
              </a:buClr>
              <a:buSzPts val="2380"/>
              <a:buChar char="•"/>
            </a:pPr>
            <a:r>
              <a:rPr lang="en-US" dirty="0">
                <a:solidFill>
                  <a:srgbClr val="292934"/>
                </a:solidFill>
                <a:latin typeface="Arial"/>
                <a:ea typeface="Arial"/>
                <a:cs typeface="Arial"/>
                <a:sym typeface="Arial"/>
              </a:rPr>
              <a:t>Patients are asymptomatic. The </a:t>
            </a:r>
            <a:r>
              <a:rPr lang="en-US" b="1" dirty="0">
                <a:solidFill>
                  <a:srgbClr val="FF0000"/>
                </a:solidFill>
                <a:latin typeface="Arial"/>
                <a:ea typeface="Arial"/>
                <a:cs typeface="Arial"/>
                <a:sym typeface="Arial"/>
              </a:rPr>
              <a:t>virus multiplies and spreads without causing symptoms</a:t>
            </a:r>
            <a:r>
              <a:rPr lang="en-US" dirty="0">
                <a:solidFill>
                  <a:srgbClr val="292934"/>
                </a:solidFill>
                <a:latin typeface="Arial"/>
                <a:ea typeface="Arial"/>
                <a:cs typeface="Arial"/>
                <a:sym typeface="Arial"/>
              </a:rPr>
              <a:t>.</a:t>
            </a:r>
            <a:endParaRPr dirty="0"/>
          </a:p>
          <a:p>
            <a:pPr marL="342900" lvl="0" indent="-165100" algn="l" rtl="0">
              <a:spcBef>
                <a:spcPts val="560"/>
              </a:spcBef>
              <a:spcAft>
                <a:spcPts val="0"/>
              </a:spcAft>
              <a:buClr>
                <a:schemeClr val="dk1"/>
              </a:buClr>
              <a:buSzPts val="2800"/>
              <a:buNone/>
            </a:pPr>
            <a:endParaRPr dirty="0"/>
          </a:p>
        </p:txBody>
      </p:sp>
      <p:sp>
        <p:nvSpPr>
          <p:cNvPr id="166" name="Google Shape;166;p9"/>
          <p:cNvSpPr txBox="1">
            <a:spLocks noGrp="1"/>
          </p:cNvSpPr>
          <p:nvPr>
            <p:ph type="title"/>
          </p:nvPr>
        </p:nvSpPr>
        <p:spPr>
          <a:xfrm>
            <a:off x="405729" y="908720"/>
            <a:ext cx="7467600" cy="2425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FF0000"/>
              </a:buClr>
              <a:buSzPts val="3200"/>
              <a:buFont typeface="Calibri"/>
              <a:buNone/>
            </a:pPr>
            <a:r>
              <a:rPr lang="en-US" sz="3200">
                <a:solidFill>
                  <a:srgbClr val="FF0000"/>
                </a:solidFill>
              </a:rPr>
              <a:t>Incubation period (viral replication phase)</a:t>
            </a:r>
            <a:br>
              <a:rPr lang="en-US" sz="3200">
                <a:solidFill>
                  <a:srgbClr val="FF0000"/>
                </a:solidFill>
              </a:rPr>
            </a:br>
            <a:endParaRPr sz="3200">
              <a:solidFill>
                <a:srgbClr val="FF0000"/>
              </a:solidFill>
            </a:endParaRPr>
          </a:p>
        </p:txBody>
      </p:sp>
      <p:sp>
        <p:nvSpPr>
          <p:cNvPr id="167" name="Google Shape;167;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11, 2020</a:t>
            </a:r>
            <a:endParaRPr/>
          </a:p>
        </p:txBody>
      </p:sp>
      <p:sp>
        <p:nvSpPr>
          <p:cNvPr id="168" name="Google Shape;168;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Internal Medicine Department</a:t>
            </a:r>
            <a:endParaRPr/>
          </a:p>
        </p:txBody>
      </p:sp>
      <p:sp>
        <p:nvSpPr>
          <p:cNvPr id="169" name="Google Shape;169;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490</TotalTime>
  <Words>2586</Words>
  <Application>Microsoft Office PowerPoint</Application>
  <PresentationFormat>On-screen Show (4:3)</PresentationFormat>
  <Paragraphs>445</Paragraphs>
  <Slides>54</Slides>
  <Notes>54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Arial</vt:lpstr>
      <vt:lpstr>Calibri</vt:lpstr>
      <vt:lpstr>Noto Sans Symbols</vt:lpstr>
      <vt:lpstr>Times New Roman</vt:lpstr>
      <vt:lpstr>Office Theme</vt:lpstr>
      <vt:lpstr>PowerPoint Presentation</vt:lpstr>
      <vt:lpstr>Viral Hepatitis Acute and Chronic </vt:lpstr>
      <vt:lpstr>Indented Learning Outcomes (ILOs)</vt:lpstr>
      <vt:lpstr>Background</vt:lpstr>
      <vt:lpstr>Acute hepatitis </vt:lpstr>
      <vt:lpstr>Causes for Acute Hepatitis</vt:lpstr>
      <vt:lpstr>Pathophysiology</vt:lpstr>
      <vt:lpstr>Clinical Stages</vt:lpstr>
      <vt:lpstr>Incubation period (viral replication phase) </vt:lpstr>
      <vt:lpstr>Prodromal (pre-icteric) Phase</vt:lpstr>
      <vt:lpstr>Icteric Phase</vt:lpstr>
      <vt:lpstr>Icteric Phase</vt:lpstr>
      <vt:lpstr>Convalescent phase</vt:lpstr>
      <vt:lpstr>Physical examination</vt:lpstr>
      <vt:lpstr>Physical examination</vt:lpstr>
      <vt:lpstr>Hepatitis A Virus</vt:lpstr>
      <vt:lpstr>Hepatitis A Virus</vt:lpstr>
      <vt:lpstr>Hepatitis A Virus</vt:lpstr>
      <vt:lpstr>Hepatitis B Virus</vt:lpstr>
      <vt:lpstr>Hepatitis B Virus</vt:lpstr>
      <vt:lpstr>Hepatitis B Virus</vt:lpstr>
      <vt:lpstr>Hepatitis B Virus</vt:lpstr>
      <vt:lpstr>PowerPoint Presentation</vt:lpstr>
      <vt:lpstr>Hepatitis C Virus</vt:lpstr>
      <vt:lpstr>PowerPoint Presentation</vt:lpstr>
      <vt:lpstr>Hepatitis D Virus</vt:lpstr>
      <vt:lpstr>Hepatitis D Virus</vt:lpstr>
      <vt:lpstr>PowerPoint Presentation</vt:lpstr>
      <vt:lpstr>Hepatitis E Virus</vt:lpstr>
      <vt:lpstr>Investigations: Biochemical tests</vt:lpstr>
      <vt:lpstr>Investigations: Serological tests </vt:lpstr>
      <vt:lpstr>Investigations: Imaging</vt:lpstr>
      <vt:lpstr>PowerPoint Presentation</vt:lpstr>
      <vt:lpstr>Treatment </vt:lpstr>
      <vt:lpstr>Prevention</vt:lpstr>
      <vt:lpstr>Prognosis of Acute Hepatitis </vt:lpstr>
      <vt:lpstr>Prognosis of Acute Hepatitis </vt:lpstr>
      <vt:lpstr>Complications</vt:lpstr>
      <vt:lpstr>Fulminant Hepatitis </vt:lpstr>
      <vt:lpstr>Summary</vt:lpstr>
      <vt:lpstr>Chronic Hepatitis </vt:lpstr>
      <vt:lpstr>Chronic Hepatitis B Virus </vt:lpstr>
      <vt:lpstr>Chronic Hepatitis B Virus </vt:lpstr>
      <vt:lpstr>Chronic Hepatitis B Virus </vt:lpstr>
      <vt:lpstr>Chronic Hepatitis C Virus</vt:lpstr>
      <vt:lpstr>Goal of Chronic HCV Treatment</vt:lpstr>
      <vt:lpstr>Goal of Chronic HCV Treatment</vt:lpstr>
      <vt:lpstr>Direct Acting Anti- HCV Drugs (DAAs)</vt:lpstr>
      <vt:lpstr>Take Home Message</vt:lpstr>
      <vt:lpstr>Take Home Message</vt:lpstr>
      <vt:lpstr>Quiz - 1</vt:lpstr>
      <vt:lpstr>Quiz - 2</vt:lpstr>
      <vt:lpstr>Suggested Text Books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top</dc:creator>
  <cp:lastModifiedBy>Abdul Rahman Ashraf Hussein Mohamed Abo El-Majd</cp:lastModifiedBy>
  <cp:revision>28</cp:revision>
  <dcterms:created xsi:type="dcterms:W3CDTF">2020-05-29T07:53:43Z</dcterms:created>
  <dcterms:modified xsi:type="dcterms:W3CDTF">2025-07-05T09:28:18Z</dcterms:modified>
</cp:coreProperties>
</file>